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466" r:id="rId13"/>
    <p:sldId id="467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425" r:id="rId26"/>
    <p:sldId id="282" r:id="rId27"/>
    <p:sldId id="468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455" r:id="rId37"/>
    <p:sldId id="456" r:id="rId38"/>
    <p:sldId id="457" r:id="rId39"/>
    <p:sldId id="458" r:id="rId40"/>
    <p:sldId id="459" r:id="rId41"/>
    <p:sldId id="460" r:id="rId42"/>
    <p:sldId id="461" r:id="rId43"/>
    <p:sldId id="462" r:id="rId44"/>
    <p:sldId id="463" r:id="rId45"/>
    <p:sldId id="464" r:id="rId46"/>
    <p:sldId id="465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523C"/>
    <a:srgbClr val="BEBF24"/>
    <a:srgbClr val="C9F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5872"/>
  </p:normalViewPr>
  <p:slideViewPr>
    <p:cSldViewPr snapToGrid="0" snapToObjects="1">
      <p:cViewPr varScale="1">
        <p:scale>
          <a:sx n="56" d="100"/>
          <a:sy n="56" d="100"/>
        </p:scale>
        <p:origin x="30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1727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çılış Ekranı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Title">
            <a:extLst>
              <a:ext uri="{FF2B5EF4-FFF2-40B4-BE49-F238E27FC236}">
                <a16:creationId xmlns:a16="http://schemas.microsoft.com/office/drawing/2014/main" id="{0623C506-61A1-A34E-B1DD-A0DD7D14187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206500" y="5572609"/>
            <a:ext cx="21971000" cy="2570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/>
            </a:lvl1pPr>
          </a:lstStyle>
          <a:p>
            <a:r>
              <a:rPr lang="tr-TR" dirty="0"/>
              <a:t>Eğitim/Bölüm/Ders Adı</a:t>
            </a:r>
            <a:endParaRPr dirty="0"/>
          </a:p>
        </p:txBody>
      </p:sp>
      <p:sp>
        <p:nvSpPr>
          <p:cNvPr id="2" name="hrSlideMaster.Açılış Ekranı Header">
            <a:extLst>
              <a:ext uri="{FF2B5EF4-FFF2-40B4-BE49-F238E27FC236}">
                <a16:creationId xmlns:a16="http://schemas.microsoft.com/office/drawing/2014/main" id="{0427165D-8E6A-4295-9E54-18E37AFEE87C}"/>
              </a:ext>
            </a:extLst>
          </p:cNvPr>
          <p:cNvSpPr txBox="1"/>
          <p:nvPr userDrawn="1"/>
        </p:nvSpPr>
        <p:spPr>
          <a:xfrm>
            <a:off x="0" y="0"/>
            <a:ext cx="243840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tr-TR" sz="2400" b="0" i="0" u="none" strike="noStrike" cap="none" spc="0" normalizeH="0" baseline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86070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rs Anlatım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hor and Date">
            <a:extLst>
              <a:ext uri="{FF2B5EF4-FFF2-40B4-BE49-F238E27FC236}">
                <a16:creationId xmlns:a16="http://schemas.microsoft.com/office/drawing/2014/main" id="{E5E2BDF8-0349-334B-BF6A-D7072B112F49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049411" y="167779"/>
            <a:ext cx="15709901" cy="1169999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latin typeface="Chromatica Medium" pitchFamily="2" charset="77"/>
              </a:defRPr>
            </a:lvl1pPr>
          </a:lstStyle>
          <a:p>
            <a:r>
              <a:rPr lang="tr-TR" dirty="0"/>
              <a:t>Dersin adını buraya yazın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B40B19-566E-A743-BF82-7FDFA5614D83}"/>
              </a:ext>
            </a:extLst>
          </p:cNvPr>
          <p:cNvCxnSpPr>
            <a:cxnSpLocks/>
          </p:cNvCxnSpPr>
          <p:nvPr userDrawn="1"/>
        </p:nvCxnSpPr>
        <p:spPr>
          <a:xfrm>
            <a:off x="1104900" y="1481652"/>
            <a:ext cx="22174200" cy="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01E5980-45BA-614F-AC8B-C106D2EB33A8}"/>
              </a:ext>
            </a:extLst>
          </p:cNvPr>
          <p:cNvSpPr txBox="1"/>
          <p:nvPr userDrawn="1"/>
        </p:nvSpPr>
        <p:spPr>
          <a:xfrm>
            <a:off x="6160286" y="631141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R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50CEEE-A67E-6A49-B778-7AAC10C70C22}"/>
              </a:ext>
            </a:extLst>
          </p:cNvPr>
          <p:cNvSpPr txBox="1"/>
          <p:nvPr userDrawn="1"/>
        </p:nvSpPr>
        <p:spPr>
          <a:xfrm>
            <a:off x="22922972" y="-172462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R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85938865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ygulama/Pro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BA3E2F-7310-664B-8F7C-BCAA61B43015}"/>
              </a:ext>
            </a:extLst>
          </p:cNvPr>
          <p:cNvSpPr txBox="1"/>
          <p:nvPr userDrawn="1"/>
        </p:nvSpPr>
        <p:spPr>
          <a:xfrm>
            <a:off x="1020437" y="445773"/>
            <a:ext cx="397092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R" sz="32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Chromatica Medium" pitchFamily="2" charset="77"/>
                <a:ea typeface="+mn-ea"/>
                <a:cs typeface="+mn-cs"/>
                <a:sym typeface="Helvetica Neue"/>
              </a:rPr>
              <a:t>Uygulama: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29AF0C-F761-0D48-B6EA-493695665B97}"/>
              </a:ext>
            </a:extLst>
          </p:cNvPr>
          <p:cNvCxnSpPr>
            <a:cxnSpLocks/>
          </p:cNvCxnSpPr>
          <p:nvPr userDrawn="1"/>
        </p:nvCxnSpPr>
        <p:spPr>
          <a:xfrm>
            <a:off x="1104900" y="1481652"/>
            <a:ext cx="22174200" cy="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928544-B5DB-ED48-90E0-26946CC9B600}"/>
              </a:ext>
            </a:extLst>
          </p:cNvPr>
          <p:cNvSpPr txBox="1"/>
          <p:nvPr userDrawn="1"/>
        </p:nvSpPr>
        <p:spPr>
          <a:xfrm>
            <a:off x="22922972" y="-172462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R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9" name="Author and Date">
            <a:extLst>
              <a:ext uri="{FF2B5EF4-FFF2-40B4-BE49-F238E27FC236}">
                <a16:creationId xmlns:a16="http://schemas.microsoft.com/office/drawing/2014/main" id="{715D275F-DFDA-D245-9BDB-996B1F6EC6BD}"/>
              </a:ext>
            </a:extLst>
          </p:cNvPr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3529146" y="167779"/>
            <a:ext cx="13742854" cy="1169999"/>
          </a:xfrm>
          <a:prstGeom prst="rect">
            <a:avLst/>
          </a:prstGeom>
        </p:spPr>
        <p:txBody>
          <a:bodyPr lIns="45719" tIns="45719" rIns="45719" bIns="45719" anchor="ctr"/>
          <a:lstStyle>
            <a:lvl1pPr marL="0" indent="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latin typeface="Chromatica Medium" pitchFamily="2" charset="77"/>
              </a:defRPr>
            </a:lvl1pPr>
          </a:lstStyle>
          <a:p>
            <a:r>
              <a:rPr lang="tr-TR" dirty="0"/>
              <a:t>‘Projenin adını buraya yazın’</a:t>
            </a:r>
          </a:p>
        </p:txBody>
      </p:sp>
      <p:sp>
        <p:nvSpPr>
          <p:cNvPr id="10" name="Author and Date">
            <a:extLst>
              <a:ext uri="{FF2B5EF4-FFF2-40B4-BE49-F238E27FC236}">
                <a16:creationId xmlns:a16="http://schemas.microsoft.com/office/drawing/2014/main" id="{0F3C4248-EB51-CF40-BD7E-040A2460A589}"/>
              </a:ext>
            </a:extLst>
          </p:cNvPr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049411" y="2393941"/>
            <a:ext cx="22229689" cy="10350448"/>
          </a:xfrm>
          <a:prstGeom prst="rect">
            <a:avLst/>
          </a:prstGeom>
        </p:spPr>
        <p:txBody>
          <a:bodyPr lIns="45719" tIns="45719" rIns="45719" bIns="45719" anchor="t"/>
          <a:lstStyle>
            <a:lvl1pPr marL="0" indent="0" algn="l" defTabSz="825500">
              <a:lnSpc>
                <a:spcPct val="100000"/>
              </a:lnSpc>
              <a:spcBef>
                <a:spcPts val="0"/>
              </a:spcBef>
              <a:buSzTx/>
              <a:buNone/>
              <a:defRPr sz="3200" b="0" i="0">
                <a:latin typeface="Chromatica" pitchFamily="2" charset="77"/>
              </a:defRPr>
            </a:lvl1pPr>
          </a:lstStyle>
          <a:p>
            <a:r>
              <a:rPr lang="tr-TR" dirty="0"/>
              <a:t>Sayfa içine eklenecek yazıları ve görselleri bu çerçeve sınırları içerisinde tutuyoruz</a:t>
            </a:r>
          </a:p>
        </p:txBody>
      </p:sp>
    </p:spTree>
    <p:extLst>
      <p:ext uri="{BB962C8B-B14F-4D97-AF65-F5344CB8AC3E}">
        <p14:creationId xmlns:p14="http://schemas.microsoft.com/office/powerpoint/2010/main" val="302757029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ölüm Öze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31EE74-3E9F-4D4B-B3CB-FBB357DA2DF9}"/>
              </a:ext>
            </a:extLst>
          </p:cNvPr>
          <p:cNvSpPr/>
          <p:nvPr userDrawn="1"/>
        </p:nvSpPr>
        <p:spPr>
          <a:xfrm>
            <a:off x="1104899" y="2393941"/>
            <a:ext cx="10820397" cy="10350453"/>
          </a:xfrm>
          <a:prstGeom prst="rect">
            <a:avLst/>
          </a:prstGeom>
          <a:solidFill>
            <a:srgbClr val="03523C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R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39120-26FA-9341-962C-7F435C73C35B}"/>
              </a:ext>
            </a:extLst>
          </p:cNvPr>
          <p:cNvSpPr txBox="1"/>
          <p:nvPr userDrawn="1"/>
        </p:nvSpPr>
        <p:spPr>
          <a:xfrm>
            <a:off x="1020437" y="445773"/>
            <a:ext cx="397092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TR" sz="32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Chromatica Medium" pitchFamily="2" charset="77"/>
                <a:ea typeface="+mn-ea"/>
                <a:cs typeface="+mn-cs"/>
                <a:sym typeface="Helvetica Neue"/>
              </a:rPr>
              <a:t>Bölüm Özeti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C12F33-0B8E-BC43-B871-1EA5470A9927}"/>
              </a:ext>
            </a:extLst>
          </p:cNvPr>
          <p:cNvCxnSpPr>
            <a:cxnSpLocks/>
          </p:cNvCxnSpPr>
          <p:nvPr userDrawn="1"/>
        </p:nvCxnSpPr>
        <p:spPr>
          <a:xfrm>
            <a:off x="1104900" y="1481652"/>
            <a:ext cx="22174200" cy="0"/>
          </a:xfrm>
          <a:prstGeom prst="line">
            <a:avLst/>
          </a:prstGeom>
          <a:noFill/>
          <a:ln w="3175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CAD83E3-93BE-A248-92F5-A6089CE21B46}"/>
              </a:ext>
            </a:extLst>
          </p:cNvPr>
          <p:cNvSpPr txBox="1"/>
          <p:nvPr userDrawn="1"/>
        </p:nvSpPr>
        <p:spPr>
          <a:xfrm>
            <a:off x="22922972" y="-172462"/>
            <a:ext cx="10265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TR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0" name="Title 10">
            <a:extLst>
              <a:ext uri="{FF2B5EF4-FFF2-40B4-BE49-F238E27FC236}">
                <a16:creationId xmlns:a16="http://schemas.microsoft.com/office/drawing/2014/main" id="{54354A9F-DFCA-2E49-B4AA-AD78CA9ACE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6397" y="6753904"/>
            <a:ext cx="9677400" cy="143316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 sz="3200" b="0" i="0" spc="0">
                <a:solidFill>
                  <a:srgbClr val="C9FFC7"/>
                </a:solidFill>
                <a:latin typeface="Chromatica" pitchFamily="2" charset="77"/>
              </a:defRPr>
            </a:lvl1pPr>
          </a:lstStyle>
          <a:p>
            <a:r>
              <a:rPr lang="en-US" dirty="0" err="1"/>
              <a:t>Bölüm</a:t>
            </a:r>
            <a:r>
              <a:rPr lang="en-US" dirty="0"/>
              <a:t> </a:t>
            </a:r>
            <a:r>
              <a:rPr lang="en-US" dirty="0" err="1"/>
              <a:t>adını</a:t>
            </a:r>
            <a:r>
              <a:rPr lang="en-US" dirty="0"/>
              <a:t> </a:t>
            </a:r>
            <a:r>
              <a:rPr lang="en-US" dirty="0" err="1"/>
              <a:t>buraya</a:t>
            </a:r>
            <a:r>
              <a:rPr lang="en-US" dirty="0"/>
              <a:t> </a:t>
            </a:r>
            <a:r>
              <a:rPr lang="en-US" dirty="0" err="1"/>
              <a:t>yazın</a:t>
            </a:r>
            <a:endParaRPr lang="en-TR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70CC902-E0D0-8F48-8054-775921E13EC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458706" y="2393942"/>
            <a:ext cx="10820394" cy="10350452"/>
          </a:xfrm>
          <a:prstGeom prst="rect">
            <a:avLst/>
          </a:prstGeom>
        </p:spPr>
        <p:txBody>
          <a:bodyPr anchor="ctr"/>
          <a:lstStyle>
            <a:lvl1pPr algn="l">
              <a:defRPr sz="3200" b="0" i="0">
                <a:latin typeface="Chromatica" pitchFamily="2" charset="77"/>
              </a:defRPr>
            </a:lvl1pPr>
          </a:lstStyle>
          <a:p>
            <a:pPr lvl="0"/>
            <a:r>
              <a:rPr lang="en-US" dirty="0"/>
              <a:t>’</a:t>
            </a:r>
            <a:r>
              <a:rPr lang="en-US" dirty="0" err="1"/>
              <a:t>Neler</a:t>
            </a:r>
            <a:r>
              <a:rPr lang="en-US" dirty="0"/>
              <a:t> </a:t>
            </a:r>
            <a:r>
              <a:rPr lang="en-US" dirty="0" err="1"/>
              <a:t>Öğrendik</a:t>
            </a:r>
            <a:r>
              <a:rPr lang="en-US" dirty="0"/>
              <a:t>?’ </a:t>
            </a:r>
            <a:r>
              <a:rPr lang="en-US" dirty="0" err="1"/>
              <a:t>kısa</a:t>
            </a:r>
            <a:r>
              <a:rPr lang="en-US" dirty="0"/>
              <a:t> </a:t>
            </a:r>
            <a:r>
              <a:rPr lang="en-US" dirty="0" err="1"/>
              <a:t>maddeler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listeleyelim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25771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5572609"/>
            <a:ext cx="21971000" cy="2570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lang="tr-TR" dirty="0"/>
              <a:t>Eğitim/Bölüm/Ders Adı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1" r:id="rId2"/>
    <p:sldLayoutId id="2147483654" r:id="rId3"/>
    <p:sldLayoutId id="2147483656" r:id="rId4"/>
  </p:sldLayoutIdLst>
  <p:transition spd="med"/>
  <p:txStyles>
    <p:titleStyle>
      <a:lvl1pPr marL="0" marR="0" indent="0" algn="ctr" defTabSz="2438338" rtl="0" eaLnBrk="1" latinLnBrk="0" hangingPunct="1">
        <a:lnSpc>
          <a:spcPct val="100000"/>
        </a:lnSpc>
        <a:spcBef>
          <a:spcPts val="1200"/>
        </a:spcBef>
        <a:spcAft>
          <a:spcPts val="1200"/>
        </a:spcAft>
        <a:buClrTx/>
        <a:buSzTx/>
        <a:buFontTx/>
        <a:buNone/>
        <a:tabLst/>
        <a:defRPr sz="7200" b="0" i="0" u="none" strike="noStrike" cap="none" spc="-170" baseline="0">
          <a:solidFill>
            <a:srgbClr val="000000"/>
          </a:solidFill>
          <a:uFillTx/>
          <a:latin typeface="Chromatica" pitchFamily="2" charset="77"/>
          <a:ea typeface="+mn-ea"/>
          <a:cs typeface="+mn-cs"/>
          <a:sym typeface="Helvetica Neue"/>
        </a:defRPr>
      </a:lvl1pPr>
      <a:lvl2pPr marL="0" marR="0" indent="457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eaLnBrk="1" latinLnBrk="0" hangingPunct="1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papers.nips.cc/paper/2015/file/86df7dcfd896fcaf2674f757a2463eba-Paper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rive.google.com/drive/folders/1Dr-st65odpLrOpvBKosPm5i527UPwb6I?usp=share_link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unsplash.com/collections/9724086/success?utm_source=unsplash&amp;utm_medium=referral&amp;utm_content=creditCopyText" TargetMode="External"/><Relationship Id="rId4" Type="http://schemas.openxmlformats.org/officeDocument/2006/relationships/hyperlink" Target="https://unsplash.com/@claybanks?utm_source=unsplash&amp;utm_medium=referral&amp;utm_content=creditCopyText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hyperlink" Target="https://www.amazon.com/Machine-Learning-Engineering-Python-production/dp/1801079250/ref=sr_1_1?keywords=machine+learning+engineering+with+python&amp;qid=1651360191&amp;s=books&amp;sprefix=machine+learning++eng%2Cstripbooks-intl-ship%2C285&amp;sr=1-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Machine-Learning-Design-Patterns-Preparation/dp/1098115783/ref=sr_1_5?crid=1H4GE322I36GU&amp;keywords=mlops&amp;qid=1651360296&amp;s=books&amp;sprefix=mlops%2Cstripbooks-intl-ship%2C197&amp;sr=1-5" TargetMode="External"/><Relationship Id="rId5" Type="http://schemas.openxmlformats.org/officeDocument/2006/relationships/image" Target="../media/image32.png"/><Relationship Id="rId4" Type="http://schemas.openxmlformats.org/officeDocument/2006/relationships/hyperlink" Target="https://www.amazon.com/Introducing-MLOps-Machine-Learning-Enterprise/dp/1492083291/ref=sr_1_4?crid=1H4GE322I36GU&amp;keywords=mlops&amp;qid=1651360241&amp;s=books&amp;sprefix=mlops%2Cstripbooks-intl-ship%2C197&amp;sr=1-4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hyperlink" Target="https://www.amazon.com/Engineering-MLOps-Rapidly-production-ready-learning/dp/1800562888/ref=sr_1_3?crid=2M14EJXWWVMZX&amp;keywords=ml+engineering&amp;qid=1651360362&amp;s=books&amp;sprefix=ml+en%2Cstripbooks-intl-ship%2C180&amp;sr=1-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mazon.com/Data-Science-AWS-End-End/dp/1492079391/ref=sr_1_1?crid=2AUFB49X517CM&amp;keywords=data+science+on+aws&amp;qid=1653456102&amp;s=books&amp;sprefix=data+science+on+aws%2Cstripbooks-intl-ship%2C200&amp;sr=1-1" TargetMode="External"/><Relationship Id="rId5" Type="http://schemas.openxmlformats.org/officeDocument/2006/relationships/image" Target="../media/image35.png"/><Relationship Id="rId4" Type="http://schemas.openxmlformats.org/officeDocument/2006/relationships/hyperlink" Target="https://www.amazon.com/Building-Data-Science-Applications-FastAPI-ebook/dp/B09926TFQ5/ref=sr_1_1?crid=2U9L9KHH4GSVW&amp;keywords=fastapi&amp;qid=1651685719&amp;s=books&amp;sprefix=fastapi%2Cstripbooks-intl-ship%2C258&amp;sr=1-1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2015/file/86df7dcfd896fcaf2674f757a2463eba-Paper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00D0C-C88F-3F44-B92C-59D46E193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MLOps Bootcamp</a:t>
            </a:r>
          </a:p>
        </p:txBody>
      </p:sp>
      <p:pic>
        <p:nvPicPr>
          <p:cNvPr id="3" name="Resim 4">
            <a:extLst>
              <a:ext uri="{FF2B5EF4-FFF2-40B4-BE49-F238E27FC236}">
                <a16:creationId xmlns:a16="http://schemas.microsoft.com/office/drawing/2014/main" id="{352E4706-B0B4-4619-96A6-BC5CD33E54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7114" y="11897795"/>
            <a:ext cx="1631828" cy="163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5994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3AFC3B-1BB0-4EFE-82B7-E6C286588ED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Bu eğitim niye var? </a:t>
            </a:r>
            <a:r>
              <a:rPr lang="tr-TR" dirty="0">
                <a:solidFill>
                  <a:srgbClr val="03523C"/>
                </a:solidFill>
              </a:rPr>
              <a:t>Gerçek Dünya</a:t>
            </a:r>
          </a:p>
        </p:txBody>
      </p:sp>
      <p:sp>
        <p:nvSpPr>
          <p:cNvPr id="4" name="Metin kutusu 1">
            <a:extLst>
              <a:ext uri="{FF2B5EF4-FFF2-40B4-BE49-F238E27FC236}">
                <a16:creationId xmlns:a16="http://schemas.microsoft.com/office/drawing/2014/main" id="{D6325623-7172-4971-A082-7A0C31459553}"/>
              </a:ext>
            </a:extLst>
          </p:cNvPr>
          <p:cNvSpPr txBox="1"/>
          <p:nvPr/>
        </p:nvSpPr>
        <p:spPr>
          <a:xfrm>
            <a:off x="2898647" y="3265170"/>
            <a:ext cx="20242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4000" b="1" dirty="0">
                <a:solidFill>
                  <a:srgbClr val="292929"/>
                </a:solidFill>
                <a:latin typeface="Chromatica Medium" panose="00000600000000000000" pitchFamily="50" charset="0"/>
              </a:rPr>
              <a:t>X şirketi model iyi çalışmıyor diyor… Kavun yerine karpuz öneriyor muşuz..</a:t>
            </a:r>
          </a:p>
        </p:txBody>
      </p:sp>
      <p:sp>
        <p:nvSpPr>
          <p:cNvPr id="5" name="Metin kutusu 8">
            <a:extLst>
              <a:ext uri="{FF2B5EF4-FFF2-40B4-BE49-F238E27FC236}">
                <a16:creationId xmlns:a16="http://schemas.microsoft.com/office/drawing/2014/main" id="{409FC623-86FB-4A3D-9334-2938515F09C2}"/>
              </a:ext>
            </a:extLst>
          </p:cNvPr>
          <p:cNvSpPr txBox="1"/>
          <p:nvPr/>
        </p:nvSpPr>
        <p:spPr>
          <a:xfrm>
            <a:off x="2898647" y="5471962"/>
            <a:ext cx="17921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4000" b="1" dirty="0">
                <a:solidFill>
                  <a:srgbClr val="292929"/>
                </a:solidFill>
                <a:latin typeface="Chromatica Medium" panose="00000600000000000000" pitchFamily="50" charset="0"/>
              </a:rPr>
              <a:t>Şöyle bir hata alıyormuş…</a:t>
            </a:r>
          </a:p>
        </p:txBody>
      </p:sp>
      <p:sp>
        <p:nvSpPr>
          <p:cNvPr id="6" name="Metin kutusu 9">
            <a:extLst>
              <a:ext uri="{FF2B5EF4-FFF2-40B4-BE49-F238E27FC236}">
                <a16:creationId xmlns:a16="http://schemas.microsoft.com/office/drawing/2014/main" id="{2393DF3C-FA1C-4C35-8052-8689F6846650}"/>
              </a:ext>
            </a:extLst>
          </p:cNvPr>
          <p:cNvSpPr txBox="1"/>
          <p:nvPr/>
        </p:nvSpPr>
        <p:spPr>
          <a:xfrm>
            <a:off x="3039323" y="7869207"/>
            <a:ext cx="17921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4000" b="1" dirty="0">
                <a:solidFill>
                  <a:srgbClr val="292929"/>
                </a:solidFill>
                <a:latin typeface="Chromatica Medium" panose="00000600000000000000" pitchFamily="50" charset="0"/>
              </a:rPr>
              <a:t>Bazı istekler 5 saniyeden fazla sürüyormuş…</a:t>
            </a:r>
          </a:p>
        </p:txBody>
      </p:sp>
      <p:sp>
        <p:nvSpPr>
          <p:cNvPr id="7" name="Metin kutusu 10">
            <a:extLst>
              <a:ext uri="{FF2B5EF4-FFF2-40B4-BE49-F238E27FC236}">
                <a16:creationId xmlns:a16="http://schemas.microsoft.com/office/drawing/2014/main" id="{D47CE858-32AA-424F-ABF4-022200FDE50A}"/>
              </a:ext>
            </a:extLst>
          </p:cNvPr>
          <p:cNvSpPr txBox="1"/>
          <p:nvPr/>
        </p:nvSpPr>
        <p:spPr>
          <a:xfrm>
            <a:off x="3039324" y="9981448"/>
            <a:ext cx="17921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4000" b="1" dirty="0">
                <a:solidFill>
                  <a:srgbClr val="292929"/>
                </a:solidFill>
                <a:latin typeface="Chromatica Medium" panose="00000600000000000000" pitchFamily="50" charset="0"/>
              </a:rPr>
              <a:t>Dün gece çalışmamış hiç …</a:t>
            </a:r>
          </a:p>
        </p:txBody>
      </p:sp>
    </p:spTree>
    <p:extLst>
      <p:ext uri="{BB962C8B-B14F-4D97-AF65-F5344CB8AC3E}">
        <p14:creationId xmlns:p14="http://schemas.microsoft.com/office/powerpoint/2010/main" val="104066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3AFC3B-1BB0-4EFE-82B7-E6C286588ED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Bu eğitim niye var? </a:t>
            </a:r>
            <a:r>
              <a:rPr lang="tr-TR" dirty="0">
                <a:solidFill>
                  <a:srgbClr val="03523C"/>
                </a:solidFill>
              </a:rPr>
              <a:t>Gerçek Dünya</a:t>
            </a:r>
          </a:p>
        </p:txBody>
      </p:sp>
      <p:sp>
        <p:nvSpPr>
          <p:cNvPr id="4" name="Metin kutusu 1">
            <a:extLst>
              <a:ext uri="{FF2B5EF4-FFF2-40B4-BE49-F238E27FC236}">
                <a16:creationId xmlns:a16="http://schemas.microsoft.com/office/drawing/2014/main" id="{D6325623-7172-4971-A082-7A0C31459553}"/>
              </a:ext>
            </a:extLst>
          </p:cNvPr>
          <p:cNvSpPr txBox="1"/>
          <p:nvPr/>
        </p:nvSpPr>
        <p:spPr>
          <a:xfrm>
            <a:off x="2898647" y="4285078"/>
            <a:ext cx="202427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4000" b="1" dirty="0">
                <a:solidFill>
                  <a:srgbClr val="292929"/>
                </a:solidFill>
                <a:latin typeface="Chromatica Medium" panose="00000600000000000000" pitchFamily="50" charset="0"/>
              </a:rPr>
              <a:t>Hepsine ben mi bakacağım?</a:t>
            </a:r>
          </a:p>
          <a:p>
            <a:pPr algn="l"/>
            <a:r>
              <a:rPr lang="tr-TR" sz="4000" b="1" dirty="0">
                <a:solidFill>
                  <a:srgbClr val="292929"/>
                </a:solidFill>
                <a:latin typeface="Chromatica Medium" panose="00000600000000000000" pitchFamily="50" charset="0"/>
              </a:rPr>
              <a:t>Ekip toplasak…</a:t>
            </a:r>
          </a:p>
        </p:txBody>
      </p:sp>
      <p:sp>
        <p:nvSpPr>
          <p:cNvPr id="5" name="Metin kutusu 8">
            <a:extLst>
              <a:ext uri="{FF2B5EF4-FFF2-40B4-BE49-F238E27FC236}">
                <a16:creationId xmlns:a16="http://schemas.microsoft.com/office/drawing/2014/main" id="{409FC623-86FB-4A3D-9334-2938515F09C2}"/>
              </a:ext>
            </a:extLst>
          </p:cNvPr>
          <p:cNvSpPr txBox="1"/>
          <p:nvPr/>
        </p:nvSpPr>
        <p:spPr>
          <a:xfrm>
            <a:off x="2898647" y="7300762"/>
            <a:ext cx="17921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4000" b="1" dirty="0">
                <a:solidFill>
                  <a:srgbClr val="292929"/>
                </a:solidFill>
                <a:latin typeface="Chromatica Medium" panose="00000600000000000000" pitchFamily="50" charset="0"/>
              </a:rPr>
              <a:t>Tamam doru </a:t>
            </a:r>
            <a:r>
              <a:rPr lang="tr-TR" sz="4000" b="1" dirty="0" err="1">
                <a:solidFill>
                  <a:srgbClr val="292929"/>
                </a:solidFill>
                <a:latin typeface="Chromatica Medium" panose="00000600000000000000" pitchFamily="50" charset="0"/>
              </a:rPr>
              <a:t>sölüyon</a:t>
            </a:r>
            <a:r>
              <a:rPr lang="tr-TR" sz="4000" b="1" dirty="0">
                <a:solidFill>
                  <a:srgbClr val="292929"/>
                </a:solidFill>
                <a:latin typeface="Chromatica Medium" panose="00000600000000000000" pitchFamily="50" charset="0"/>
              </a:rPr>
              <a:t>. Ekibi </a:t>
            </a:r>
            <a:r>
              <a:rPr lang="tr-TR" sz="4000" b="1" dirty="0" err="1">
                <a:solidFill>
                  <a:srgbClr val="292929"/>
                </a:solidFill>
                <a:latin typeface="Chromatica Medium" panose="00000600000000000000" pitchFamily="50" charset="0"/>
              </a:rPr>
              <a:t>toplıyak</a:t>
            </a:r>
            <a:r>
              <a:rPr lang="tr-TR" sz="4000" b="1" dirty="0">
                <a:solidFill>
                  <a:srgbClr val="292929"/>
                </a:solidFill>
                <a:latin typeface="Chromatica Medium" panose="00000600000000000000" pitchFamily="50" charset="0"/>
              </a:rPr>
              <a:t> da.. Yeni adam alacak durumumuz yok şimdi, </a:t>
            </a:r>
            <a:r>
              <a:rPr lang="tr-TR" sz="4000" b="1" dirty="0" err="1">
                <a:solidFill>
                  <a:srgbClr val="292929"/>
                </a:solidFill>
                <a:latin typeface="Chromatica Medium" panose="00000600000000000000" pitchFamily="50" charset="0"/>
              </a:rPr>
              <a:t>biliyon</a:t>
            </a:r>
            <a:r>
              <a:rPr lang="tr-TR" sz="4000" b="1" dirty="0">
                <a:solidFill>
                  <a:srgbClr val="292929"/>
                </a:solidFill>
                <a:latin typeface="Chromatica Medium" panose="00000600000000000000" pitchFamily="50" charset="0"/>
              </a:rPr>
              <a:t> sen de…</a:t>
            </a:r>
          </a:p>
        </p:txBody>
      </p:sp>
    </p:spTree>
    <p:extLst>
      <p:ext uri="{BB962C8B-B14F-4D97-AF65-F5344CB8AC3E}">
        <p14:creationId xmlns:p14="http://schemas.microsoft.com/office/powerpoint/2010/main" val="784079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7CD00D-BA21-4353-845F-49F1963157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Bu eğitim niye var? </a:t>
            </a:r>
          </a:p>
        </p:txBody>
      </p:sp>
      <p:sp>
        <p:nvSpPr>
          <p:cNvPr id="3" name="Metin kutusu 1">
            <a:extLst>
              <a:ext uri="{FF2B5EF4-FFF2-40B4-BE49-F238E27FC236}">
                <a16:creationId xmlns:a16="http://schemas.microsoft.com/office/drawing/2014/main" id="{FCE3EDF8-845F-469F-9BE8-B85821DCD7AF}"/>
              </a:ext>
            </a:extLst>
          </p:cNvPr>
          <p:cNvSpPr txBox="1"/>
          <p:nvPr/>
        </p:nvSpPr>
        <p:spPr>
          <a:xfrm>
            <a:off x="1380710" y="2706336"/>
            <a:ext cx="21945600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Data </a:t>
            </a:r>
            <a:r>
              <a:rPr lang="tr-TR" sz="3200" b="1" dirty="0" err="1">
                <a:solidFill>
                  <a:srgbClr val="03523C"/>
                </a:solidFill>
                <a:latin typeface="Chromatica Medium" panose="00000600000000000000" pitchFamily="50" charset="0"/>
              </a:rPr>
              <a:t>Scientist</a:t>
            </a:r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 </a:t>
            </a:r>
            <a:r>
              <a:rPr lang="en-US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who have the mastery over analysis, statistics, and machine learning</a:t>
            </a:r>
            <a:r>
              <a:rPr lang="tr-TR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.</a:t>
            </a:r>
            <a:endParaRPr lang="tr-TR" sz="3200" b="1" dirty="0">
              <a:solidFill>
                <a:srgbClr val="FF3300"/>
              </a:solidFill>
              <a:latin typeface="Chromatica Medium" panose="00000600000000000000" pitchFamily="50" charset="0"/>
            </a:endParaRPr>
          </a:p>
          <a:p>
            <a:pPr algn="l"/>
            <a:endParaRPr lang="tr-TR" sz="3200" b="1" dirty="0">
              <a:solidFill>
                <a:srgbClr val="FF3300"/>
              </a:solidFill>
              <a:latin typeface="Chromatica Medium" panose="00000600000000000000" pitchFamily="50" charset="0"/>
            </a:endParaRPr>
          </a:p>
          <a:p>
            <a:pPr algn="l"/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Data Engineer: </a:t>
            </a:r>
          </a:p>
          <a:p>
            <a:pPr algn="l"/>
            <a:r>
              <a:rPr lang="tr-TR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Builds </a:t>
            </a:r>
            <a:r>
              <a:rPr lang="tr-TR" sz="3200" b="1" dirty="0" err="1">
                <a:solidFill>
                  <a:srgbClr val="404040"/>
                </a:solidFill>
                <a:latin typeface="Chromatica Medium" panose="00000600000000000000" pitchFamily="50" charset="0"/>
              </a:rPr>
              <a:t>datapipeline</a:t>
            </a:r>
            <a:r>
              <a:rPr lang="tr-TR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 and </a:t>
            </a:r>
            <a:r>
              <a:rPr lang="tr-TR" sz="3200" b="1" dirty="0" err="1">
                <a:solidFill>
                  <a:srgbClr val="404040"/>
                </a:solidFill>
                <a:latin typeface="Chromatica Medium" panose="00000600000000000000" pitchFamily="50" charset="0"/>
              </a:rPr>
              <a:t>prepares</a:t>
            </a:r>
            <a:r>
              <a:rPr lang="tr-TR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 </a:t>
            </a:r>
            <a:r>
              <a:rPr lang="tr-TR" sz="3200" b="1" dirty="0" err="1">
                <a:solidFill>
                  <a:srgbClr val="404040"/>
                </a:solidFill>
                <a:latin typeface="Chromatica Medium" panose="00000600000000000000" pitchFamily="50" charset="0"/>
              </a:rPr>
              <a:t>clean</a:t>
            </a:r>
            <a:r>
              <a:rPr lang="tr-TR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 data</a:t>
            </a:r>
          </a:p>
          <a:p>
            <a:pPr algn="l"/>
            <a:endParaRPr lang="tr-TR" sz="3200" b="1" dirty="0">
              <a:solidFill>
                <a:srgbClr val="404040"/>
              </a:solidFill>
              <a:latin typeface="Chromatica Medium" panose="00000600000000000000" pitchFamily="50" charset="0"/>
            </a:endParaRPr>
          </a:p>
          <a:p>
            <a:pPr algn="l"/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ML Engineer </a:t>
            </a:r>
            <a:r>
              <a:rPr lang="en-US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who have real-world experience building production machine learning models from the latest and best information and research by the researchers</a:t>
            </a:r>
            <a:r>
              <a:rPr lang="tr-TR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.</a:t>
            </a:r>
          </a:p>
          <a:p>
            <a:pPr algn="l"/>
            <a:endParaRPr lang="tr-TR" sz="3200" b="1" dirty="0">
              <a:solidFill>
                <a:srgbClr val="404040"/>
              </a:solidFill>
              <a:latin typeface="Chromatica Medium" panose="00000600000000000000" pitchFamily="50" charset="0"/>
            </a:endParaRPr>
          </a:p>
          <a:p>
            <a:pPr algn="l"/>
            <a:r>
              <a:rPr lang="tr-TR" sz="3200" b="1" dirty="0" err="1">
                <a:solidFill>
                  <a:srgbClr val="03523C"/>
                </a:solidFill>
                <a:latin typeface="Chromatica Medium" panose="00000600000000000000" pitchFamily="50" charset="0"/>
              </a:rPr>
              <a:t>Decision</a:t>
            </a:r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 </a:t>
            </a:r>
            <a:r>
              <a:rPr lang="tr-TR" sz="3200" b="1" dirty="0" err="1">
                <a:solidFill>
                  <a:srgbClr val="03523C"/>
                </a:solidFill>
                <a:latin typeface="Chromatica Medium" panose="00000600000000000000" pitchFamily="50" charset="0"/>
              </a:rPr>
              <a:t>maker</a:t>
            </a:r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: </a:t>
            </a:r>
          </a:p>
          <a:p>
            <a:pPr algn="l"/>
            <a:r>
              <a:rPr lang="tr-TR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D</a:t>
            </a:r>
            <a:r>
              <a:rPr lang="en-US" sz="3200" b="1" dirty="0" err="1">
                <a:solidFill>
                  <a:srgbClr val="404040"/>
                </a:solidFill>
                <a:latin typeface="Chromatica Medium" panose="00000600000000000000" pitchFamily="50" charset="0"/>
              </a:rPr>
              <a:t>ecide</a:t>
            </a:r>
            <a:r>
              <a:rPr lang="tr-TR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s</a:t>
            </a:r>
            <a:r>
              <a:rPr lang="en-US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 to invest in a data-driven</a:t>
            </a:r>
            <a:r>
              <a:rPr lang="tr-TR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 </a:t>
            </a:r>
            <a:r>
              <a:rPr lang="en-US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opportunity</a:t>
            </a:r>
            <a:r>
              <a:rPr lang="tr-TR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.</a:t>
            </a:r>
          </a:p>
          <a:p>
            <a:pPr algn="l"/>
            <a:endParaRPr lang="tr-TR" sz="3200" b="1" dirty="0">
              <a:solidFill>
                <a:srgbClr val="404040"/>
              </a:solidFill>
              <a:latin typeface="Chromatica Medium" panose="00000600000000000000" pitchFamily="50" charset="0"/>
            </a:endParaRPr>
          </a:p>
          <a:p>
            <a:pPr algn="l"/>
            <a:r>
              <a:rPr lang="tr-TR" sz="3200" b="1" dirty="0" err="1">
                <a:solidFill>
                  <a:srgbClr val="03523C"/>
                </a:solidFill>
                <a:latin typeface="Chromatica Medium" panose="00000600000000000000" pitchFamily="50" charset="0"/>
              </a:rPr>
              <a:t>Analytics</a:t>
            </a:r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 </a:t>
            </a:r>
            <a:r>
              <a:rPr lang="tr-TR" sz="3200" b="1" dirty="0" err="1">
                <a:solidFill>
                  <a:srgbClr val="03523C"/>
                </a:solidFill>
                <a:latin typeface="Chromatica Medium" panose="00000600000000000000" pitchFamily="50" charset="0"/>
              </a:rPr>
              <a:t>manager</a:t>
            </a:r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: </a:t>
            </a:r>
          </a:p>
          <a:p>
            <a:pPr algn="l"/>
            <a:r>
              <a:rPr lang="tr-TR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H</a:t>
            </a:r>
            <a:r>
              <a:rPr lang="en-US" sz="3200" b="1" dirty="0" err="1">
                <a:solidFill>
                  <a:srgbClr val="404040"/>
                </a:solidFill>
                <a:latin typeface="Chromatica Medium" panose="00000600000000000000" pitchFamily="50" charset="0"/>
              </a:rPr>
              <a:t>elp</a:t>
            </a:r>
            <a:r>
              <a:rPr lang="tr-TR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s</a:t>
            </a:r>
            <a:r>
              <a:rPr lang="en-US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 data-inspired decisions become true data-driven decisions, with their added rigor</a:t>
            </a:r>
            <a:r>
              <a:rPr lang="tr-TR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.</a:t>
            </a:r>
          </a:p>
          <a:p>
            <a:pPr algn="l"/>
            <a:endParaRPr lang="tr-TR" sz="3200" b="1" dirty="0">
              <a:solidFill>
                <a:srgbClr val="404040"/>
              </a:solidFill>
              <a:latin typeface="Chromatica Medium" panose="00000600000000000000" pitchFamily="50" charset="0"/>
            </a:endParaRPr>
          </a:p>
          <a:p>
            <a:pPr algn="l"/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Data </a:t>
            </a:r>
            <a:r>
              <a:rPr lang="tr-TR" sz="3200" b="1" dirty="0" err="1">
                <a:solidFill>
                  <a:srgbClr val="03523C"/>
                </a:solidFill>
                <a:latin typeface="Chromatica Medium" panose="00000600000000000000" pitchFamily="50" charset="0"/>
              </a:rPr>
              <a:t>Analyst</a:t>
            </a:r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: </a:t>
            </a:r>
          </a:p>
          <a:p>
            <a:pPr algn="l"/>
            <a:r>
              <a:rPr lang="en-US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 </a:t>
            </a:r>
            <a:r>
              <a:rPr lang="tr-TR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E</a:t>
            </a:r>
            <a:r>
              <a:rPr lang="en-US" sz="3200" b="1" dirty="0" err="1">
                <a:solidFill>
                  <a:srgbClr val="404040"/>
                </a:solidFill>
                <a:latin typeface="Chromatica Medium" panose="00000600000000000000" pitchFamily="50" charset="0"/>
              </a:rPr>
              <a:t>xplore</a:t>
            </a:r>
            <a:r>
              <a:rPr lang="tr-TR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s</a:t>
            </a:r>
            <a:r>
              <a:rPr lang="en-US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 the data for insights and potential relationships that could be useful as features in a machine learning model</a:t>
            </a:r>
            <a:r>
              <a:rPr lang="tr-TR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.</a:t>
            </a:r>
          </a:p>
          <a:p>
            <a:pPr algn="l"/>
            <a:endParaRPr lang="tr-TR" sz="3200" b="1" dirty="0">
              <a:solidFill>
                <a:srgbClr val="404040"/>
              </a:solidFill>
              <a:latin typeface="Chromatica Medium" panose="00000600000000000000" pitchFamily="50" charset="0"/>
            </a:endParaRPr>
          </a:p>
          <a:p>
            <a:pPr algn="l"/>
            <a:r>
              <a:rPr lang="tr-TR" sz="3200" b="1" dirty="0" err="1">
                <a:solidFill>
                  <a:srgbClr val="404040"/>
                </a:solidFill>
                <a:latin typeface="Chromatica Medium" panose="00000600000000000000" pitchFamily="50" charset="0"/>
              </a:rPr>
              <a:t>Researcher</a:t>
            </a:r>
            <a:r>
              <a:rPr lang="tr-TR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, </a:t>
            </a:r>
            <a:r>
              <a:rPr lang="tr-TR" sz="3200" b="1" dirty="0" err="1">
                <a:solidFill>
                  <a:srgbClr val="404040"/>
                </a:solidFill>
                <a:latin typeface="Chromatica Medium" panose="00000600000000000000" pitchFamily="50" charset="0"/>
              </a:rPr>
              <a:t>Statistician</a:t>
            </a:r>
            <a:r>
              <a:rPr lang="tr-TR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, </a:t>
            </a:r>
            <a:r>
              <a:rPr lang="tr-TR" sz="3200" b="1" dirty="0" err="1">
                <a:solidFill>
                  <a:srgbClr val="404040"/>
                </a:solidFill>
                <a:latin typeface="Chromatica Medium" panose="00000600000000000000" pitchFamily="50" charset="0"/>
              </a:rPr>
              <a:t>Social</a:t>
            </a:r>
            <a:r>
              <a:rPr lang="tr-TR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 </a:t>
            </a:r>
            <a:r>
              <a:rPr lang="tr-TR" sz="3200" b="1" dirty="0" err="1">
                <a:solidFill>
                  <a:srgbClr val="404040"/>
                </a:solidFill>
                <a:latin typeface="Chromatica Medium" panose="00000600000000000000" pitchFamily="50" charset="0"/>
              </a:rPr>
              <a:t>scientist</a:t>
            </a:r>
            <a:r>
              <a:rPr lang="tr-TR" sz="3200" b="1" dirty="0">
                <a:solidFill>
                  <a:srgbClr val="404040"/>
                </a:solidFill>
                <a:latin typeface="Chromatica Medium" panose="00000600000000000000" pitchFamily="50" charset="0"/>
              </a:rPr>
              <a:t>, Domain </a:t>
            </a:r>
            <a:r>
              <a:rPr lang="tr-TR" sz="3200" b="1" dirty="0" err="1">
                <a:solidFill>
                  <a:srgbClr val="404040"/>
                </a:solidFill>
                <a:latin typeface="Chromatica Medium" panose="00000600000000000000" pitchFamily="50" charset="0"/>
              </a:rPr>
              <a:t>experts</a:t>
            </a:r>
            <a:endParaRPr lang="tr-TR" sz="3200" b="1" dirty="0">
              <a:solidFill>
                <a:srgbClr val="404040"/>
              </a:solidFill>
              <a:latin typeface="Chromatica Medium" panose="00000600000000000000" pitchFamily="50" charset="0"/>
            </a:endParaRPr>
          </a:p>
          <a:p>
            <a:pPr algn="l"/>
            <a:endParaRPr lang="tr-TR" sz="3200" b="1" dirty="0">
              <a:solidFill>
                <a:srgbClr val="404040"/>
              </a:solidFill>
              <a:latin typeface="Chromatica Medium" panose="00000600000000000000" pitchFamily="50" charset="0"/>
            </a:endParaRPr>
          </a:p>
        </p:txBody>
      </p:sp>
      <p:sp>
        <p:nvSpPr>
          <p:cNvPr id="4" name="Unvan 1">
            <a:extLst>
              <a:ext uri="{FF2B5EF4-FFF2-40B4-BE49-F238E27FC236}">
                <a16:creationId xmlns:a16="http://schemas.microsoft.com/office/drawing/2014/main" id="{5CB88460-4709-4DFE-B2E3-26D29FF34788}"/>
              </a:ext>
            </a:extLst>
          </p:cNvPr>
          <p:cNvSpPr txBox="1">
            <a:spLocks/>
          </p:cNvSpPr>
          <p:nvPr/>
        </p:nvSpPr>
        <p:spPr>
          <a:xfrm>
            <a:off x="7510865" y="4597401"/>
            <a:ext cx="9362270" cy="3503562"/>
          </a:xfrm>
          <a:prstGeom prst="rect">
            <a:avLst/>
          </a:prstGeom>
          <a:solidFill>
            <a:srgbClr val="03523C"/>
          </a:solidFill>
        </p:spPr>
        <p:txBody>
          <a:bodyPr vert="horz" lIns="182880" tIns="91440" rIns="182880" bIns="9144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7200" b="1" dirty="0">
                <a:solidFill>
                  <a:schemeClr val="bg1"/>
                </a:solidFill>
                <a:latin typeface="Chromatica Medium" panose="00000600000000000000" pitchFamily="50" charset="0"/>
                <a:ea typeface="+mn-ea"/>
                <a:cs typeface="+mn-cs"/>
              </a:rPr>
              <a:t>Gerçekten veri bilimci mi olmak istiyorum? </a:t>
            </a:r>
            <a:endParaRPr lang="en-US" sz="7200" b="1" dirty="0">
              <a:solidFill>
                <a:schemeClr val="bg1"/>
              </a:solidFill>
              <a:latin typeface="Chromatica 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959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7CD00D-BA21-4353-845F-49F1963157F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Gerçekten veri bilimci mi olmak istiyorum? 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49A4CA2-4A8A-4184-AF5F-9CCCBF008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057165"/>
              </p:ext>
            </p:extLst>
          </p:nvPr>
        </p:nvGraphicFramePr>
        <p:xfrm>
          <a:off x="3517900" y="3923741"/>
          <a:ext cx="16256002" cy="51758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4">
                  <a:extLst>
                    <a:ext uri="{9D8B030D-6E8A-4147-A177-3AD203B41FA5}">
                      <a16:colId xmlns:a16="http://schemas.microsoft.com/office/drawing/2014/main" val="48560062"/>
                    </a:ext>
                  </a:extLst>
                </a:gridCol>
                <a:gridCol w="4107211">
                  <a:extLst>
                    <a:ext uri="{9D8B030D-6E8A-4147-A177-3AD203B41FA5}">
                      <a16:colId xmlns:a16="http://schemas.microsoft.com/office/drawing/2014/main" val="4162194968"/>
                    </a:ext>
                  </a:extLst>
                </a:gridCol>
                <a:gridCol w="4658264">
                  <a:extLst>
                    <a:ext uri="{9D8B030D-6E8A-4147-A177-3AD203B41FA5}">
                      <a16:colId xmlns:a16="http://schemas.microsoft.com/office/drawing/2014/main" val="3256842919"/>
                    </a:ext>
                  </a:extLst>
                </a:gridCol>
                <a:gridCol w="4781193">
                  <a:extLst>
                    <a:ext uri="{9D8B030D-6E8A-4147-A177-3AD203B41FA5}">
                      <a16:colId xmlns:a16="http://schemas.microsoft.com/office/drawing/2014/main" val="3222680208"/>
                    </a:ext>
                  </a:extLst>
                </a:gridCol>
              </a:tblGrid>
              <a:tr h="878201">
                <a:tc>
                  <a:txBody>
                    <a:bodyPr/>
                    <a:lstStyle/>
                    <a:p>
                      <a:endParaRPr lang="tr-TR" sz="4400" b="1" dirty="0">
                        <a:latin typeface="Chromatica" panose="00000500000000000000" pitchFamily="50" charset="-94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4400" b="1" dirty="0">
                          <a:latin typeface="Chromatica" panose="00000500000000000000" pitchFamily="50" charset="-94"/>
                        </a:rPr>
                        <a:t>USA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4400" b="1" dirty="0">
                          <a:latin typeface="Chromatica" panose="00000500000000000000" pitchFamily="50" charset="-94"/>
                        </a:rPr>
                        <a:t>Europe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4400" b="1" dirty="0" err="1">
                          <a:latin typeface="Chromatica" panose="00000500000000000000" pitchFamily="50" charset="-94"/>
                        </a:rPr>
                        <a:t>Turkey</a:t>
                      </a:r>
                      <a:endParaRPr lang="tr-TR" sz="4400" b="1" dirty="0">
                        <a:latin typeface="Chromatica" panose="00000500000000000000" pitchFamily="50" charset="-94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969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4400" dirty="0">
                          <a:latin typeface="Chromatica" panose="00000500000000000000" pitchFamily="50" charset="-94"/>
                        </a:rPr>
                        <a:t>Data </a:t>
                      </a:r>
                      <a:r>
                        <a:rPr lang="tr-TR" sz="4400" dirty="0" err="1">
                          <a:latin typeface="Chromatica" panose="00000500000000000000" pitchFamily="50" charset="-94"/>
                        </a:rPr>
                        <a:t>Scientist</a:t>
                      </a:r>
                      <a:endParaRPr lang="tr-TR" sz="4400" dirty="0">
                        <a:latin typeface="Chromatica" panose="00000500000000000000" pitchFamily="50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4400" dirty="0">
                          <a:latin typeface="Chromatica" panose="00000500000000000000" pitchFamily="50" charset="-94"/>
                        </a:rPr>
                        <a:t>341.394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4400" dirty="0">
                          <a:latin typeface="Chromatica" panose="00000500000000000000" pitchFamily="50" charset="-94"/>
                        </a:rPr>
                        <a:t>228.765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4400" dirty="0">
                          <a:latin typeface="Chromatica" panose="00000500000000000000" pitchFamily="50" charset="-94"/>
                        </a:rPr>
                        <a:t>2.694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801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4400" dirty="0">
                          <a:latin typeface="Chromatica" panose="00000500000000000000" pitchFamily="50" charset="-94"/>
                        </a:rPr>
                        <a:t>Data </a:t>
                      </a:r>
                      <a:r>
                        <a:rPr lang="tr-TR" sz="4400" dirty="0" err="1">
                          <a:latin typeface="Chromatica" panose="00000500000000000000" pitchFamily="50" charset="-94"/>
                        </a:rPr>
                        <a:t>Engineer</a:t>
                      </a:r>
                      <a:endParaRPr lang="tr-TR" sz="4400" dirty="0">
                        <a:latin typeface="Chromatica" panose="00000500000000000000" pitchFamily="50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4400" dirty="0">
                          <a:latin typeface="Chromatica" panose="00000500000000000000" pitchFamily="50" charset="-94"/>
                        </a:rPr>
                        <a:t>152.244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4400" dirty="0">
                          <a:latin typeface="Chromatica" panose="00000500000000000000" pitchFamily="50" charset="-94"/>
                        </a:rPr>
                        <a:t>69.262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4400" dirty="0">
                          <a:latin typeface="Chromatica" panose="00000500000000000000" pitchFamily="50" charset="-94"/>
                        </a:rPr>
                        <a:t>2.272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96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sz="4400" dirty="0">
                          <a:latin typeface="Chromatica" panose="00000500000000000000" pitchFamily="50" charset="-94"/>
                        </a:rPr>
                        <a:t>ML </a:t>
                      </a:r>
                      <a:r>
                        <a:rPr lang="tr-TR" sz="4400" dirty="0" err="1">
                          <a:latin typeface="Chromatica" panose="00000500000000000000" pitchFamily="50" charset="-94"/>
                        </a:rPr>
                        <a:t>Engineer</a:t>
                      </a:r>
                      <a:endParaRPr lang="tr-TR" sz="4400" dirty="0">
                        <a:latin typeface="Chromatica" panose="00000500000000000000" pitchFamily="50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4400" dirty="0">
                          <a:latin typeface="Chromatica" panose="00000500000000000000" pitchFamily="50" charset="-94"/>
                        </a:rPr>
                        <a:t>106.465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4400" dirty="0">
                          <a:latin typeface="Chromatica" panose="00000500000000000000" pitchFamily="50" charset="-94"/>
                        </a:rPr>
                        <a:t>44.212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tr-TR" sz="4400" dirty="0">
                          <a:latin typeface="Chromatica" panose="00000500000000000000" pitchFamily="50" charset="-94"/>
                        </a:rPr>
                        <a:t>890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3694564"/>
                  </a:ext>
                </a:extLst>
              </a:tr>
            </a:tbl>
          </a:graphicData>
        </a:graphic>
      </p:graphicFrame>
      <p:sp>
        <p:nvSpPr>
          <p:cNvPr id="4" name="Dikdörtgen 3">
            <a:extLst>
              <a:ext uri="{FF2B5EF4-FFF2-40B4-BE49-F238E27FC236}">
                <a16:creationId xmlns:a16="http://schemas.microsoft.com/office/drawing/2014/main" id="{67A7739B-87B7-425D-BBFD-7EC1087996C5}"/>
              </a:ext>
            </a:extLst>
          </p:cNvPr>
          <p:cNvSpPr/>
          <p:nvPr/>
        </p:nvSpPr>
        <p:spPr>
          <a:xfrm>
            <a:off x="18236487" y="13151847"/>
            <a:ext cx="33329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latin typeface="Chromatica" panose="00000800000000000000" pitchFamily="50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Kaynak</a:t>
            </a:r>
            <a:r>
              <a:rPr lang="tr-TR" sz="1600" dirty="0">
                <a:latin typeface="Chromatica" panose="00000800000000000000" pitchFamily="50" charset="0"/>
              </a:rPr>
              <a:t>: </a:t>
            </a:r>
            <a:r>
              <a:rPr lang="tr-TR" sz="1600" dirty="0" err="1">
                <a:latin typeface="Chromatica" panose="00000800000000000000" pitchFamily="50" charset="0"/>
              </a:rPr>
              <a:t>LinkedIn</a:t>
            </a:r>
            <a:r>
              <a:rPr lang="tr-TR" sz="1600" dirty="0">
                <a:latin typeface="Chromatica" panose="00000800000000000000" pitchFamily="50" charset="0"/>
              </a:rPr>
              <a:t>, 9 Aralık 2022</a:t>
            </a:r>
          </a:p>
        </p:txBody>
      </p:sp>
    </p:spTree>
    <p:extLst>
      <p:ext uri="{BB962C8B-B14F-4D97-AF65-F5344CB8AC3E}">
        <p14:creationId xmlns:p14="http://schemas.microsoft.com/office/powerpoint/2010/main" val="33097035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1D0DC0-9B58-4D03-8BD8-41A009D4DA0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Model Deployment Yöntemleri</a:t>
            </a:r>
          </a:p>
        </p:txBody>
      </p:sp>
      <p:sp>
        <p:nvSpPr>
          <p:cNvPr id="4" name="Metin kutusu 5">
            <a:extLst>
              <a:ext uri="{FF2B5EF4-FFF2-40B4-BE49-F238E27FC236}">
                <a16:creationId xmlns:a16="http://schemas.microsoft.com/office/drawing/2014/main" id="{D2702D94-5C69-4DAE-9465-7C7BFCA9553C}"/>
              </a:ext>
            </a:extLst>
          </p:cNvPr>
          <p:cNvSpPr txBox="1"/>
          <p:nvPr/>
        </p:nvSpPr>
        <p:spPr>
          <a:xfrm>
            <a:off x="1054101" y="2614411"/>
            <a:ext cx="19920530" cy="996041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tr-TR" sz="5400" dirty="0">
                <a:latin typeface="Chromatica Medium" panose="00000600000000000000" pitchFamily="50" charset="0"/>
              </a:rPr>
              <a:t>Online</a:t>
            </a:r>
          </a:p>
          <a:p>
            <a:pPr marL="800100" lvl="1" indent="-342900" algn="l">
              <a:lnSpc>
                <a:spcPct val="150000"/>
              </a:lnSpc>
              <a:buAutoNum type="arabicPeriod"/>
            </a:pPr>
            <a:r>
              <a:rPr lang="tr-TR" sz="5400" dirty="0">
                <a:latin typeface="Chromatica Medium" panose="00000600000000000000" pitchFamily="50" charset="0"/>
              </a:rPr>
              <a:t>API</a:t>
            </a:r>
          </a:p>
          <a:p>
            <a:pPr marL="1371600" lvl="2" indent="-457200" algn="l">
              <a:lnSpc>
                <a:spcPct val="150000"/>
              </a:lnSpc>
              <a:buFont typeface="+mj-lt"/>
              <a:buAutoNum type="alphaLcPeriod"/>
            </a:pPr>
            <a:r>
              <a:rPr lang="tr-TR" sz="5400" dirty="0" err="1">
                <a:latin typeface="Chromatica Medium" panose="00000600000000000000" pitchFamily="50" charset="0"/>
              </a:rPr>
              <a:t>FastAPI</a:t>
            </a:r>
            <a:endParaRPr lang="tr-TR" sz="5400" dirty="0">
              <a:latin typeface="Chromatica Medium" panose="00000600000000000000" pitchFamily="50" charset="0"/>
            </a:endParaRPr>
          </a:p>
          <a:p>
            <a:pPr marL="1371600" lvl="2" indent="-457200" algn="l">
              <a:lnSpc>
                <a:spcPct val="150000"/>
              </a:lnSpc>
              <a:buFont typeface="+mj-lt"/>
              <a:buAutoNum type="alphaLcPeriod"/>
            </a:pPr>
            <a:r>
              <a:rPr lang="tr-TR" sz="5400" dirty="0" err="1">
                <a:latin typeface="Chromatica Medium" panose="00000600000000000000" pitchFamily="50" charset="0"/>
              </a:rPr>
              <a:t>Flask</a:t>
            </a:r>
            <a:endParaRPr lang="tr-TR" sz="5400" dirty="0">
              <a:latin typeface="Chromatica Medium" panose="00000600000000000000" pitchFamily="50" charset="0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tr-TR" sz="5400" dirty="0" err="1">
                <a:latin typeface="Chromatica Medium" panose="00000600000000000000" pitchFamily="50" charset="0"/>
              </a:rPr>
              <a:t>Streaming</a:t>
            </a:r>
            <a:endParaRPr lang="tr-TR" sz="5400" dirty="0">
              <a:latin typeface="Chromatica Medium" panose="00000600000000000000" pitchFamily="50" charset="0"/>
            </a:endParaRPr>
          </a:p>
          <a:p>
            <a:pPr marL="914400" lvl="1" indent="-457200" algn="l">
              <a:lnSpc>
                <a:spcPct val="150000"/>
              </a:lnSpc>
              <a:buFont typeface="+mj-lt"/>
              <a:buAutoNum type="alphaLcPeriod"/>
            </a:pPr>
            <a:r>
              <a:rPr lang="tr-TR" sz="5400" dirty="0">
                <a:latin typeface="Chromatica Medium" panose="00000600000000000000" pitchFamily="50" charset="0"/>
              </a:rPr>
              <a:t>Kafka + Spark </a:t>
            </a:r>
            <a:r>
              <a:rPr lang="tr-TR" sz="5400" dirty="0" err="1">
                <a:latin typeface="Chromatica Medium" panose="00000600000000000000" pitchFamily="50" charset="0"/>
              </a:rPr>
              <a:t>Streaming</a:t>
            </a:r>
            <a:endParaRPr lang="tr-TR" sz="5400" dirty="0">
              <a:latin typeface="Chromatica Medium" panose="00000600000000000000" pitchFamily="50" charset="0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tr-TR" sz="5400" dirty="0" err="1">
                <a:latin typeface="Chromatica Medium" panose="00000600000000000000" pitchFamily="50" charset="0"/>
              </a:rPr>
              <a:t>Batch</a:t>
            </a:r>
            <a:endParaRPr lang="tr-TR" sz="5400" dirty="0">
              <a:latin typeface="Chromatica Medium" panose="00000600000000000000" pitchFamily="50" charset="0"/>
            </a:endParaRPr>
          </a:p>
          <a:p>
            <a:pPr marL="914400" lvl="1" indent="-457200" algn="l">
              <a:lnSpc>
                <a:spcPct val="150000"/>
              </a:lnSpc>
              <a:buFont typeface="+mj-lt"/>
              <a:buAutoNum type="alphaLcPeriod"/>
            </a:pPr>
            <a:r>
              <a:rPr lang="tr-TR" sz="5400" dirty="0" err="1">
                <a:latin typeface="Chromatica Medium" panose="00000600000000000000" pitchFamily="50" charset="0"/>
              </a:rPr>
              <a:t>Batch</a:t>
            </a:r>
            <a:r>
              <a:rPr lang="tr-TR" sz="5400" dirty="0">
                <a:latin typeface="Chromatica Medium" panose="00000600000000000000" pitchFamily="50" charset="0"/>
              </a:rPr>
              <a:t> </a:t>
            </a:r>
            <a:r>
              <a:rPr lang="tr-TR" sz="5400" dirty="0" err="1">
                <a:latin typeface="Chromatica Medium" panose="00000600000000000000" pitchFamily="50" charset="0"/>
              </a:rPr>
              <a:t>predictions</a:t>
            </a:r>
            <a:r>
              <a:rPr lang="tr-TR" sz="5400" dirty="0">
                <a:latin typeface="Chromatica Medium" panose="00000600000000000000" pitchFamily="50" charset="0"/>
              </a:rPr>
              <a:t> to </a:t>
            </a:r>
            <a:r>
              <a:rPr lang="tr-TR" sz="5400" dirty="0" err="1">
                <a:latin typeface="Chromatica Medium" panose="00000600000000000000" pitchFamily="50" charset="0"/>
              </a:rPr>
              <a:t>excel</a:t>
            </a:r>
            <a:r>
              <a:rPr lang="tr-TR" sz="5400" dirty="0">
                <a:latin typeface="Chromatica Medium" panose="00000600000000000000" pitchFamily="50" charset="0"/>
              </a:rPr>
              <a:t>, </a:t>
            </a:r>
            <a:r>
              <a:rPr lang="tr-TR" sz="5400" dirty="0" err="1">
                <a:latin typeface="Chromatica Medium" panose="00000600000000000000" pitchFamily="50" charset="0"/>
              </a:rPr>
              <a:t>csv</a:t>
            </a:r>
            <a:r>
              <a:rPr lang="tr-TR" sz="5400" dirty="0">
                <a:latin typeface="Chromatica Medium" panose="00000600000000000000" pitchFamily="50" charset="0"/>
              </a:rPr>
              <a:t> </a:t>
            </a:r>
            <a:r>
              <a:rPr lang="tr-TR" sz="5400" dirty="0" err="1">
                <a:latin typeface="Chromatica Medium" panose="00000600000000000000" pitchFamily="50" charset="0"/>
              </a:rPr>
              <a:t>or</a:t>
            </a:r>
            <a:r>
              <a:rPr lang="tr-TR" sz="5400" dirty="0">
                <a:latin typeface="Chromatica Medium" panose="00000600000000000000" pitchFamily="50" charset="0"/>
              </a:rPr>
              <a:t> DB</a:t>
            </a:r>
          </a:p>
        </p:txBody>
      </p:sp>
      <p:sp>
        <p:nvSpPr>
          <p:cNvPr id="5" name="Dikdörtgen 1">
            <a:extLst>
              <a:ext uri="{FF2B5EF4-FFF2-40B4-BE49-F238E27FC236}">
                <a16:creationId xmlns:a16="http://schemas.microsoft.com/office/drawing/2014/main" id="{03877E71-1973-4BB1-9A7B-20A3628A068E}"/>
              </a:ext>
            </a:extLst>
          </p:cNvPr>
          <p:cNvSpPr/>
          <p:nvPr/>
        </p:nvSpPr>
        <p:spPr>
          <a:xfrm>
            <a:off x="837127" y="2377630"/>
            <a:ext cx="6812181" cy="5289261"/>
          </a:xfrm>
          <a:prstGeom prst="rect">
            <a:avLst/>
          </a:prstGeom>
          <a:solidFill>
            <a:srgbClr val="C9FFC7">
              <a:alpha val="47059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6000">
              <a:latin typeface="Chromatica Medium" panose="00000600000000000000" pitchFamily="50" charset="0"/>
            </a:endParaRPr>
          </a:p>
        </p:txBody>
      </p:sp>
      <p:sp>
        <p:nvSpPr>
          <p:cNvPr id="6" name="Dikdörtgen: Köşeleri Yuvarlatılmış 2">
            <a:extLst>
              <a:ext uri="{FF2B5EF4-FFF2-40B4-BE49-F238E27FC236}">
                <a16:creationId xmlns:a16="http://schemas.microsoft.com/office/drawing/2014/main" id="{8F22321A-6F74-48B3-9C32-317EC0DBF929}"/>
              </a:ext>
            </a:extLst>
          </p:cNvPr>
          <p:cNvSpPr/>
          <p:nvPr/>
        </p:nvSpPr>
        <p:spPr>
          <a:xfrm>
            <a:off x="1489987" y="5162438"/>
            <a:ext cx="4622385" cy="1282291"/>
          </a:xfrm>
          <a:prstGeom prst="roundRect">
            <a:avLst/>
          </a:prstGeom>
          <a:solidFill>
            <a:srgbClr val="03523C">
              <a:alpha val="61176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6000">
              <a:latin typeface="Chromatica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891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10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0F7B9D-9FD2-47E2-8748-EB04DD555E6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Neler öğreneceksiniz?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2B460B-76F3-4E55-B09E-C5A59B509AB1}"/>
              </a:ext>
            </a:extLst>
          </p:cNvPr>
          <p:cNvSpPr/>
          <p:nvPr/>
        </p:nvSpPr>
        <p:spPr>
          <a:xfrm>
            <a:off x="1049411" y="2036434"/>
            <a:ext cx="20966527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>
                <a:latin typeface="Chromatica Medium" panose="00000600000000000000" pitchFamily="50" charset="0"/>
              </a:rPr>
              <a:t>Bir API ile modeli nasıl sunarız?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>
                <a:latin typeface="Chromatica Medium" panose="00000600000000000000" pitchFamily="50" charset="0"/>
              </a:rPr>
              <a:t>Modellerimizin önünde nasıl </a:t>
            </a:r>
            <a:r>
              <a:rPr lang="tr-TR" sz="3200" b="1" dirty="0" err="1">
                <a:latin typeface="Chromatica Medium" panose="00000600000000000000" pitchFamily="50" charset="0"/>
              </a:rPr>
              <a:t>load-balancer</a:t>
            </a:r>
            <a:r>
              <a:rPr lang="tr-TR" sz="3200" b="1" dirty="0">
                <a:latin typeface="Chromatica Medium" panose="00000600000000000000" pitchFamily="50" charset="0"/>
              </a:rPr>
              <a:t> kullanırız?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>
                <a:latin typeface="Chromatica Medium" panose="00000600000000000000" pitchFamily="50" charset="0"/>
              </a:rPr>
              <a:t>Modelimizi konteyner imajı haline nasıl getiririz?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r-FR" sz="3200" b="1" dirty="0">
                <a:latin typeface="Chromatica Medium" panose="00000600000000000000" pitchFamily="50" charset="0"/>
              </a:rPr>
              <a:t>Reverse-proxy TLS </a:t>
            </a:r>
            <a:r>
              <a:rPr lang="fr-FR" sz="3200" b="1" dirty="0" err="1">
                <a:latin typeface="Chromatica Medium" panose="00000600000000000000" pitchFamily="50" charset="0"/>
              </a:rPr>
              <a:t>termination</a:t>
            </a:r>
            <a:r>
              <a:rPr lang="fr-FR" sz="3200" b="1" dirty="0">
                <a:latin typeface="Chromatica Medium" panose="00000600000000000000" pitchFamily="50" charset="0"/>
              </a:rPr>
              <a:t> </a:t>
            </a:r>
            <a:r>
              <a:rPr lang="fr-FR" sz="3200" b="1" dirty="0" err="1">
                <a:latin typeface="Chromatica Medium" panose="00000600000000000000" pitchFamily="50" charset="0"/>
              </a:rPr>
              <a:t>nasıl</a:t>
            </a:r>
            <a:r>
              <a:rPr lang="fr-FR" sz="3200" b="1" dirty="0">
                <a:latin typeface="Chromatica Medium" panose="00000600000000000000" pitchFamily="50" charset="0"/>
              </a:rPr>
              <a:t> </a:t>
            </a:r>
            <a:r>
              <a:rPr lang="fr-FR" sz="3200" b="1" dirty="0" err="1">
                <a:latin typeface="Chromatica Medium" panose="00000600000000000000" pitchFamily="50" charset="0"/>
              </a:rPr>
              <a:t>yaparız</a:t>
            </a:r>
            <a:r>
              <a:rPr lang="fr-FR" sz="3200" b="1" dirty="0">
                <a:latin typeface="Chromatica Medium" panose="00000600000000000000" pitchFamily="50" charset="0"/>
              </a:rPr>
              <a:t>?</a:t>
            </a:r>
            <a:endParaRPr lang="tr-TR" sz="3200" b="1" dirty="0">
              <a:latin typeface="Chromatica Medium" panose="00000600000000000000" pitchFamily="50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>
                <a:latin typeface="Chromatica Medium" panose="00000600000000000000" pitchFamily="50" charset="0"/>
              </a:rPr>
              <a:t>Modellerimizin fonksiyonel, yük, performans ve stres testini nasıl yaparız?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>
                <a:latin typeface="Chromatica Medium" panose="00000600000000000000" pitchFamily="50" charset="0"/>
              </a:rPr>
              <a:t>Modelimizi </a:t>
            </a:r>
            <a:r>
              <a:rPr lang="tr-TR" sz="3200" b="1" dirty="0" err="1">
                <a:latin typeface="Chromatica Medium" panose="00000600000000000000" pitchFamily="50" charset="0"/>
              </a:rPr>
              <a:t>Docker</a:t>
            </a:r>
            <a:r>
              <a:rPr lang="tr-TR" sz="3200" b="1" dirty="0">
                <a:latin typeface="Chromatica Medium" panose="00000600000000000000" pitchFamily="50" charset="0"/>
              </a:rPr>
              <a:t> ve </a:t>
            </a:r>
            <a:r>
              <a:rPr lang="tr-TR" sz="3200" b="1" dirty="0" err="1">
                <a:latin typeface="Chromatica Medium" panose="00000600000000000000" pitchFamily="50" charset="0"/>
              </a:rPr>
              <a:t>Kubernetes</a:t>
            </a:r>
            <a:r>
              <a:rPr lang="tr-TR" sz="3200" b="1" dirty="0">
                <a:latin typeface="Chromatica Medium" panose="00000600000000000000" pitchFamily="50" charset="0"/>
              </a:rPr>
              <a:t> üzerinden nasıl sunarız?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>
                <a:latin typeface="Chromatica Medium" panose="00000600000000000000" pitchFamily="50" charset="0"/>
              </a:rPr>
              <a:t>Modelimizi bulutta nasıl sunarız?</a:t>
            </a:r>
          </a:p>
        </p:txBody>
      </p:sp>
    </p:spTree>
    <p:extLst>
      <p:ext uri="{BB962C8B-B14F-4D97-AF65-F5344CB8AC3E}">
        <p14:creationId xmlns:p14="http://schemas.microsoft.com/office/powerpoint/2010/main" val="312430143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8355DE-FBA5-4267-8F92-02B9B8A4A45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Neler öğreneceksiniz?</a:t>
            </a:r>
          </a:p>
        </p:txBody>
      </p:sp>
      <p:sp>
        <p:nvSpPr>
          <p:cNvPr id="4" name="Dikdörtgen 1">
            <a:extLst>
              <a:ext uri="{FF2B5EF4-FFF2-40B4-BE49-F238E27FC236}">
                <a16:creationId xmlns:a16="http://schemas.microsoft.com/office/drawing/2014/main" id="{161F4AAA-4267-4A96-BA3F-F8E6BE5E80B5}"/>
              </a:ext>
            </a:extLst>
          </p:cNvPr>
          <p:cNvSpPr/>
          <p:nvPr/>
        </p:nvSpPr>
        <p:spPr>
          <a:xfrm>
            <a:off x="1065177" y="2102802"/>
            <a:ext cx="20229791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>
                <a:latin typeface="Chromatica Medium" panose="00000600000000000000" pitchFamily="50" charset="0"/>
              </a:rPr>
              <a:t>Uçtan uca MLOps tasarımı nasıl bir şey olur?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>
                <a:latin typeface="Chromatica Medium" panose="00000600000000000000" pitchFamily="50" charset="0"/>
              </a:rPr>
              <a:t>Model geliştirirken ML </a:t>
            </a:r>
            <a:r>
              <a:rPr lang="tr-TR" sz="3200" b="1" dirty="0" err="1">
                <a:latin typeface="Chromatica Medium" panose="00000600000000000000" pitchFamily="50" charset="0"/>
              </a:rPr>
              <a:t>Pipelines</a:t>
            </a:r>
            <a:r>
              <a:rPr lang="tr-TR" sz="3200" b="1" dirty="0">
                <a:latin typeface="Chromatica Medium" panose="00000600000000000000" pitchFamily="50" charset="0"/>
              </a:rPr>
              <a:t> kullanmanın faydaları nelerdir?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>
                <a:latin typeface="Chromatica Medium" panose="00000600000000000000" pitchFamily="50" charset="0"/>
              </a:rPr>
              <a:t>Modeli tekrar ne zaman eğitiriz?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>
                <a:latin typeface="Chromatica Medium" panose="00000600000000000000" pitchFamily="50" charset="0"/>
              </a:rPr>
              <a:t>İşleri nasıl otomatiğe bağlarız?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 err="1">
                <a:latin typeface="Chromatica Medium" panose="00000600000000000000" pitchFamily="50" charset="0"/>
              </a:rPr>
              <a:t>MLOps’ta</a:t>
            </a:r>
            <a:r>
              <a:rPr lang="tr-TR" sz="3200" b="1" dirty="0">
                <a:latin typeface="Chromatica Medium" panose="00000600000000000000" pitchFamily="50" charset="0"/>
              </a:rPr>
              <a:t> da CI/CD var mı?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>
                <a:latin typeface="Chromatica Medium" panose="00000600000000000000" pitchFamily="50" charset="0"/>
              </a:rPr>
              <a:t>MLOps için hangi araçlar var?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>
                <a:latin typeface="Chromatica Medium" panose="00000600000000000000" pitchFamily="50" charset="0"/>
              </a:rPr>
              <a:t>Geliştirdiğimiz modelleri bulutta nasıl sunarız?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>
                <a:latin typeface="Chromatica Medium" panose="00000600000000000000" pitchFamily="50" charset="0"/>
              </a:rPr>
              <a:t>Bulutta model </a:t>
            </a:r>
            <a:r>
              <a:rPr lang="tr-TR" sz="3200" b="1" dirty="0" err="1">
                <a:latin typeface="Chromatica Medium" panose="00000600000000000000" pitchFamily="50" charset="0"/>
              </a:rPr>
              <a:t>deployment</a:t>
            </a:r>
            <a:r>
              <a:rPr lang="tr-TR" sz="3200" b="1" dirty="0">
                <a:latin typeface="Chromatica Medium" panose="00000600000000000000" pitchFamily="50" charset="0"/>
              </a:rPr>
              <a:t> için hangi servisler var?</a:t>
            </a:r>
          </a:p>
        </p:txBody>
      </p:sp>
    </p:spTree>
    <p:extLst>
      <p:ext uri="{BB962C8B-B14F-4D97-AF65-F5344CB8AC3E}">
        <p14:creationId xmlns:p14="http://schemas.microsoft.com/office/powerpoint/2010/main" val="350527329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D2D861-2D30-44D4-A8DE-15B25A69E5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Hangi araçları kullanacağız?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32A782-FBF7-496A-BD8C-A4CA2E5E4DB1}"/>
              </a:ext>
            </a:extLst>
          </p:cNvPr>
          <p:cNvSpPr/>
          <p:nvPr/>
        </p:nvSpPr>
        <p:spPr>
          <a:xfrm>
            <a:off x="1195754" y="2072074"/>
            <a:ext cx="21992492" cy="8956298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 err="1">
                <a:latin typeface="Chromatica Medium" panose="00000600000000000000" pitchFamily="50" charset="0"/>
              </a:rPr>
              <a:t>Python</a:t>
            </a:r>
            <a:r>
              <a:rPr lang="tr-TR" sz="3200" b="1" dirty="0">
                <a:latin typeface="Chromatica Medium" panose="00000600000000000000" pitchFamily="50" charset="0"/>
              </a:rPr>
              <a:t> </a:t>
            </a:r>
            <a:r>
              <a:rPr lang="tr-TR" sz="3200" b="1" dirty="0" err="1">
                <a:latin typeface="Chromatica Medium" panose="00000600000000000000" pitchFamily="50" charset="0"/>
              </a:rPr>
              <a:t>pandas</a:t>
            </a:r>
            <a:endParaRPr lang="tr-TR" sz="3200" b="1" dirty="0">
              <a:latin typeface="Chromatica Medium" panose="00000600000000000000" pitchFamily="50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 err="1">
                <a:latin typeface="Chromatica Medium" panose="00000600000000000000" pitchFamily="50" charset="0"/>
              </a:rPr>
              <a:t>MySQL</a:t>
            </a:r>
            <a:r>
              <a:rPr lang="tr-TR" sz="3200" b="1" dirty="0">
                <a:latin typeface="Chromatica Medium" panose="00000600000000000000" pitchFamily="50" charset="0"/>
              </a:rPr>
              <a:t> &amp; </a:t>
            </a:r>
            <a:r>
              <a:rPr lang="tr-TR" sz="3200" b="1" dirty="0" err="1">
                <a:latin typeface="Chromatica Medium" panose="00000600000000000000" pitchFamily="50" charset="0"/>
              </a:rPr>
              <a:t>PostgreSQL</a:t>
            </a:r>
            <a:endParaRPr lang="tr-TR" sz="3200" b="1" dirty="0">
              <a:latin typeface="Chromatica Medium" panose="00000600000000000000" pitchFamily="50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 err="1">
                <a:latin typeface="Chromatica Medium" panose="00000600000000000000" pitchFamily="50" charset="0"/>
              </a:rPr>
              <a:t>Gitea</a:t>
            </a:r>
            <a:endParaRPr lang="tr-TR" sz="3200" b="1" dirty="0">
              <a:latin typeface="Chromatica Medium" panose="00000600000000000000" pitchFamily="50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 err="1">
                <a:latin typeface="Chromatica Medium" panose="00000600000000000000" pitchFamily="50" charset="0"/>
              </a:rPr>
              <a:t>Jenkins</a:t>
            </a:r>
            <a:endParaRPr lang="tr-TR" sz="3200" b="1" dirty="0">
              <a:latin typeface="Chromatica Medium" panose="00000600000000000000" pitchFamily="50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 err="1">
                <a:latin typeface="Chromatica Medium" panose="00000600000000000000" pitchFamily="50" charset="0"/>
              </a:rPr>
              <a:t>Jupyterlab</a:t>
            </a:r>
            <a:endParaRPr lang="tr-TR" sz="3200" b="1" dirty="0">
              <a:latin typeface="Chromatica Medium" panose="00000600000000000000" pitchFamily="50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 err="1">
                <a:latin typeface="Chromatica Medium" panose="00000600000000000000" pitchFamily="50" charset="0"/>
              </a:rPr>
              <a:t>PyCharm</a:t>
            </a:r>
            <a:endParaRPr lang="tr-TR" sz="3200" b="1" dirty="0">
              <a:latin typeface="Chromatica Medium" panose="00000600000000000000" pitchFamily="50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 err="1">
                <a:latin typeface="Chromatica Medium" panose="00000600000000000000" pitchFamily="50" charset="0"/>
              </a:rPr>
              <a:t>MinIO</a:t>
            </a:r>
            <a:endParaRPr lang="tr-TR" sz="3200" b="1" dirty="0">
              <a:latin typeface="Chromatica Medium" panose="00000600000000000000" pitchFamily="50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 err="1">
                <a:latin typeface="Chromatica Medium" panose="00000600000000000000" pitchFamily="50" charset="0"/>
              </a:rPr>
              <a:t>Docker</a:t>
            </a:r>
            <a:r>
              <a:rPr lang="tr-TR" sz="3200" b="1" dirty="0">
                <a:latin typeface="Chromatica Medium" panose="00000600000000000000" pitchFamily="50" charset="0"/>
              </a:rPr>
              <a:t> 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 err="1">
                <a:latin typeface="Chromatica Medium" panose="00000600000000000000" pitchFamily="50" charset="0"/>
              </a:rPr>
              <a:t>Kubernetes</a:t>
            </a:r>
            <a:r>
              <a:rPr lang="tr-TR" sz="3200" b="1" dirty="0">
                <a:latin typeface="Chromatica Medium" panose="00000600000000000000" pitchFamily="50" charset="0"/>
              </a:rPr>
              <a:t> (</a:t>
            </a:r>
            <a:r>
              <a:rPr lang="tr-TR" sz="3200" b="1" dirty="0" err="1">
                <a:latin typeface="Chromatica Medium" panose="00000600000000000000" pitchFamily="50" charset="0"/>
              </a:rPr>
              <a:t>Minikube</a:t>
            </a:r>
            <a:r>
              <a:rPr lang="tr-TR" sz="3200" b="1" dirty="0">
                <a:latin typeface="Chromatica Medium" panose="00000600000000000000" pitchFamily="50" charset="0"/>
              </a:rPr>
              <a:t>)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 err="1">
                <a:latin typeface="Chromatica Medium" panose="00000600000000000000" pitchFamily="50" charset="0"/>
              </a:rPr>
              <a:t>FastAPI</a:t>
            </a:r>
            <a:endParaRPr lang="tr-TR" sz="3200" b="1" dirty="0">
              <a:latin typeface="Chromatica Medium" panose="00000600000000000000" pitchFamily="50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 err="1">
                <a:latin typeface="Chromatica Medium" panose="00000600000000000000" pitchFamily="50" charset="0"/>
              </a:rPr>
              <a:t>Postman</a:t>
            </a:r>
            <a:endParaRPr lang="tr-TR" sz="3200" b="1" dirty="0">
              <a:latin typeface="Chromatica Medium" panose="00000600000000000000" pitchFamily="50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 err="1">
                <a:latin typeface="Chromatica Medium" panose="00000600000000000000" pitchFamily="50" charset="0"/>
              </a:rPr>
              <a:t>Ansible</a:t>
            </a:r>
            <a:endParaRPr lang="tr-TR" sz="3200" b="1" dirty="0">
              <a:latin typeface="Chromatica Medium" panose="00000600000000000000" pitchFamily="50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tr-TR" sz="3200" b="1" dirty="0">
              <a:latin typeface="Chromatica Medium" panose="00000600000000000000" pitchFamily="50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tr-TR" sz="3200" b="1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7865672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DFE088-BDDD-4670-803C-AC936DCC329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Eğitim Konuları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AC3EC5-19F8-44E6-9C4C-696298CCD718}"/>
              </a:ext>
            </a:extLst>
          </p:cNvPr>
          <p:cNvSpPr/>
          <p:nvPr/>
        </p:nvSpPr>
        <p:spPr>
          <a:xfrm>
            <a:off x="1049411" y="1712384"/>
            <a:ext cx="19665266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Chromatica Medium" panose="00000600000000000000" pitchFamily="50" charset="0"/>
              </a:rPr>
              <a:t>Introduction to </a:t>
            </a:r>
            <a:r>
              <a:rPr lang="en-US" sz="3200" b="1" dirty="0" err="1">
                <a:latin typeface="Chromatica Medium" panose="00000600000000000000" pitchFamily="50" charset="0"/>
              </a:rPr>
              <a:t>MLOps</a:t>
            </a:r>
            <a:endParaRPr lang="tr-TR" sz="3200" b="1" dirty="0">
              <a:latin typeface="Chromatica Medium" panose="00000600000000000000" pitchFamily="50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Chromatica Medium" panose="00000600000000000000" pitchFamily="50" charset="0"/>
              </a:rPr>
              <a:t>The Machine Learning Development Process</a:t>
            </a:r>
            <a:endParaRPr lang="tr-TR" sz="3200" b="1" dirty="0">
              <a:latin typeface="Chromatica Medium" panose="00000600000000000000" pitchFamily="50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 err="1">
                <a:latin typeface="Chromatica Medium" panose="00000600000000000000" pitchFamily="50" charset="0"/>
              </a:rPr>
              <a:t>Datascience</a:t>
            </a:r>
            <a:r>
              <a:rPr lang="tr-TR" sz="3200" b="1" dirty="0">
                <a:latin typeface="Chromatica Medium" panose="00000600000000000000" pitchFamily="50" charset="0"/>
              </a:rPr>
              <a:t> Project </a:t>
            </a:r>
            <a:r>
              <a:rPr lang="tr-TR" sz="3200" b="1" dirty="0" err="1">
                <a:latin typeface="Chromatica Medium" panose="00000600000000000000" pitchFamily="50" charset="0"/>
              </a:rPr>
              <a:t>Lifecycle</a:t>
            </a:r>
            <a:r>
              <a:rPr lang="tr-TR" sz="3200" b="1" dirty="0">
                <a:latin typeface="Chromatica Medium" panose="00000600000000000000" pitchFamily="50" charset="0"/>
              </a:rPr>
              <a:t> </a:t>
            </a:r>
            <a:r>
              <a:rPr lang="tr-TR" sz="3200" b="1" dirty="0" err="1">
                <a:latin typeface="Chromatica Medium" panose="00000600000000000000" pitchFamily="50" charset="0"/>
              </a:rPr>
              <a:t>with</a:t>
            </a:r>
            <a:r>
              <a:rPr lang="tr-TR" sz="3200" b="1" dirty="0">
                <a:latin typeface="Chromatica Medium" panose="00000600000000000000" pitchFamily="50" charset="0"/>
              </a:rPr>
              <a:t> </a:t>
            </a:r>
            <a:r>
              <a:rPr lang="tr-TR" sz="3200" b="1" dirty="0" err="1">
                <a:latin typeface="Chromatica Medium" panose="00000600000000000000" pitchFamily="50" charset="0"/>
              </a:rPr>
              <a:t>Mlflow</a:t>
            </a:r>
            <a:endParaRPr lang="tr-TR" sz="3200" b="1" dirty="0">
              <a:latin typeface="Chromatica Medium" panose="00000600000000000000" pitchFamily="50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Chromatica Medium" panose="00000600000000000000" pitchFamily="50" charset="0"/>
              </a:rPr>
              <a:t>From Model to Model Factory</a:t>
            </a:r>
            <a:endParaRPr lang="tr-TR" sz="3200" b="1" dirty="0">
              <a:latin typeface="Chromatica Medium" panose="00000600000000000000" pitchFamily="50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 err="1">
                <a:latin typeface="Chromatica Medium" panose="00000600000000000000" pitchFamily="50" charset="0"/>
              </a:rPr>
              <a:t>Packaging</a:t>
            </a:r>
            <a:r>
              <a:rPr lang="tr-TR" sz="3200" b="1" dirty="0">
                <a:latin typeface="Chromatica Medium" panose="00000600000000000000" pitchFamily="50" charset="0"/>
              </a:rPr>
              <a:t> </a:t>
            </a:r>
            <a:r>
              <a:rPr lang="tr-TR" sz="3200" b="1" dirty="0" err="1">
                <a:latin typeface="Chromatica Medium" panose="00000600000000000000" pitchFamily="50" charset="0"/>
              </a:rPr>
              <a:t>Up</a:t>
            </a:r>
            <a:r>
              <a:rPr lang="tr-TR" sz="3200" b="1" dirty="0">
                <a:latin typeface="Chromatica Medium" panose="00000600000000000000" pitchFamily="50" charset="0"/>
              </a:rPr>
              <a:t> </a:t>
            </a:r>
            <a:r>
              <a:rPr lang="tr-TR" sz="3200" b="1" dirty="0" err="1">
                <a:latin typeface="Chromatica Medium" panose="00000600000000000000" pitchFamily="50" charset="0"/>
              </a:rPr>
              <a:t>The</a:t>
            </a:r>
            <a:r>
              <a:rPr lang="tr-TR" sz="3200" b="1" dirty="0">
                <a:latin typeface="Chromatica Medium" panose="00000600000000000000" pitchFamily="50" charset="0"/>
              </a:rPr>
              <a:t> </a:t>
            </a:r>
            <a:r>
              <a:rPr lang="tr-TR" sz="3200" b="1" dirty="0" err="1">
                <a:latin typeface="Chromatica Medium" panose="00000600000000000000" pitchFamily="50" charset="0"/>
              </a:rPr>
              <a:t>Codes</a:t>
            </a:r>
            <a:endParaRPr lang="tr-TR" sz="3200" b="1" dirty="0">
              <a:latin typeface="Chromatica Medium" panose="00000600000000000000" pitchFamily="50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>
                <a:latin typeface="Chromatica Medium" panose="00000600000000000000" pitchFamily="50" charset="0"/>
              </a:rPr>
              <a:t>Deployment </a:t>
            </a:r>
            <a:r>
              <a:rPr lang="tr-TR" sz="3200" b="1" dirty="0" err="1">
                <a:latin typeface="Chromatica Medium" panose="00000600000000000000" pitchFamily="50" charset="0"/>
              </a:rPr>
              <a:t>Patterns</a:t>
            </a:r>
            <a:r>
              <a:rPr lang="tr-TR" sz="3200" b="1" dirty="0">
                <a:latin typeface="Chromatica Medium" panose="00000600000000000000" pitchFamily="50" charset="0"/>
              </a:rPr>
              <a:t> </a:t>
            </a:r>
            <a:r>
              <a:rPr lang="tr-TR" sz="3200" b="1" dirty="0" err="1">
                <a:latin typeface="Chromatica Medium" panose="00000600000000000000" pitchFamily="50" charset="0"/>
              </a:rPr>
              <a:t>and</a:t>
            </a:r>
            <a:r>
              <a:rPr lang="tr-TR" sz="3200" b="1" dirty="0">
                <a:latin typeface="Chromatica Medium" panose="00000600000000000000" pitchFamily="50" charset="0"/>
              </a:rPr>
              <a:t> Tools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>
                <a:latin typeface="Chromatica Medium" panose="00000600000000000000" pitchFamily="50" charset="0"/>
              </a:rPr>
              <a:t>How </a:t>
            </a:r>
            <a:r>
              <a:rPr lang="tr-TR" sz="3200" b="1" dirty="0" err="1">
                <a:latin typeface="Chromatica Medium" panose="00000600000000000000" pitchFamily="50" charset="0"/>
              </a:rPr>
              <a:t>to</a:t>
            </a:r>
            <a:r>
              <a:rPr lang="tr-TR" sz="3200" b="1" dirty="0">
                <a:latin typeface="Chromatica Medium" panose="00000600000000000000" pitchFamily="50" charset="0"/>
              </a:rPr>
              <a:t> </a:t>
            </a:r>
            <a:r>
              <a:rPr lang="tr-TR" sz="3200" b="1" dirty="0" err="1">
                <a:latin typeface="Chromatica Medium" panose="00000600000000000000" pitchFamily="50" charset="0"/>
              </a:rPr>
              <a:t>Scale</a:t>
            </a:r>
            <a:endParaRPr lang="tr-TR" sz="3200" b="1" dirty="0">
              <a:latin typeface="Chromatica Medium" panose="00000600000000000000" pitchFamily="50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 err="1">
                <a:latin typeface="Chromatica Medium" panose="00000600000000000000" pitchFamily="50" charset="0"/>
              </a:rPr>
              <a:t>End-to-end</a:t>
            </a:r>
            <a:r>
              <a:rPr lang="tr-TR" sz="3200" b="1" dirty="0">
                <a:latin typeface="Chromatica Medium" panose="00000600000000000000" pitchFamily="50" charset="0"/>
              </a:rPr>
              <a:t> </a:t>
            </a:r>
            <a:r>
              <a:rPr lang="tr-TR" sz="3200" b="1" dirty="0" err="1">
                <a:latin typeface="Chromatica Medium" panose="00000600000000000000" pitchFamily="50" charset="0"/>
              </a:rPr>
              <a:t>project</a:t>
            </a:r>
            <a:endParaRPr lang="tr-TR" sz="3200" b="1" dirty="0">
              <a:latin typeface="Chromatica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4021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4A4131-210F-4660-820F-28CA1717C5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nb-NO" dirty="0"/>
              <a:t>Bu Eğitimi Takip Edebilir miyim?</a:t>
            </a:r>
            <a:endParaRPr lang="tr-T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C55E9C-B4BD-4971-8AC9-EF057B147C45}"/>
              </a:ext>
            </a:extLst>
          </p:cNvPr>
          <p:cNvSpPr/>
          <p:nvPr/>
        </p:nvSpPr>
        <p:spPr>
          <a:xfrm>
            <a:off x="1594338" y="2773249"/>
            <a:ext cx="18821399" cy="7286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4400" b="1" dirty="0">
                <a:latin typeface="Chromatica Medium" panose="00000600000000000000" pitchFamily="50" charset="0"/>
              </a:rPr>
              <a:t>Temel programlama ve </a:t>
            </a:r>
            <a:r>
              <a:rPr lang="tr-TR" sz="4400" b="1" dirty="0" err="1">
                <a:latin typeface="Chromatica Medium" panose="00000600000000000000" pitchFamily="50" charset="0"/>
              </a:rPr>
              <a:t>Python</a:t>
            </a:r>
            <a:endParaRPr lang="tr-TR" sz="4400" b="1" dirty="0">
              <a:latin typeface="Chromatica Medium" panose="00000600000000000000" pitchFamily="50" charset="0"/>
            </a:endParaRP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4400" b="1" dirty="0">
                <a:latin typeface="Chromatica Medium" panose="00000600000000000000" pitchFamily="50" charset="0"/>
              </a:rPr>
              <a:t>Temel SQL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4400" b="1" dirty="0">
                <a:latin typeface="Chromatica Medium" panose="00000600000000000000" pitchFamily="50" charset="0"/>
              </a:rPr>
              <a:t>Docker ve docker-compose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4400" b="1" dirty="0">
                <a:latin typeface="Chromatica Medium" panose="00000600000000000000" pitchFamily="50" charset="0"/>
              </a:rPr>
              <a:t>Veri bilimi ve makine öğrenmesi terminolojisine aşinalık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6600" b="1" dirty="0">
                <a:solidFill>
                  <a:srgbClr val="0352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romatica Medium" panose="00000600000000000000" pitchFamily="50" charset="0"/>
              </a:rPr>
              <a:t>Zaman ayırma</a:t>
            </a:r>
          </a:p>
        </p:txBody>
      </p:sp>
    </p:spTree>
    <p:extLst>
      <p:ext uri="{BB962C8B-B14F-4D97-AF65-F5344CB8AC3E}">
        <p14:creationId xmlns:p14="http://schemas.microsoft.com/office/powerpoint/2010/main" val="1090266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A9C86E7-0F3F-3D4E-90CB-1E0876D63E8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MLOps Giriş</a:t>
            </a:r>
            <a:endParaRPr lang="en-TR" dirty="0"/>
          </a:p>
        </p:txBody>
      </p:sp>
      <p:grpSp>
        <p:nvGrpSpPr>
          <p:cNvPr id="16" name="Grup 5">
            <a:extLst>
              <a:ext uri="{FF2B5EF4-FFF2-40B4-BE49-F238E27FC236}">
                <a16:creationId xmlns:a16="http://schemas.microsoft.com/office/drawing/2014/main" id="{C884F090-B1E6-44FB-899B-0CF0B2D7D798}"/>
              </a:ext>
            </a:extLst>
          </p:cNvPr>
          <p:cNvGrpSpPr>
            <a:grpSpLocks noChangeAspect="1"/>
          </p:cNvGrpSpPr>
          <p:nvPr/>
        </p:nvGrpSpPr>
        <p:grpSpPr>
          <a:xfrm>
            <a:off x="8191292" y="2434522"/>
            <a:ext cx="6642595" cy="6578607"/>
            <a:chOff x="7518330" y="1095337"/>
            <a:chExt cx="3635016" cy="3600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C6C653-93DA-41AB-8B51-8C46C9DBFB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8330" y="1095337"/>
              <a:ext cx="3600000" cy="3600000"/>
            </a:xfrm>
            <a:prstGeom prst="ellipse">
              <a:avLst/>
            </a:prstGeom>
            <a:solidFill>
              <a:srgbClr val="4472C4">
                <a:alpha val="45882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Metin kutusu 4">
              <a:extLst>
                <a:ext uri="{FF2B5EF4-FFF2-40B4-BE49-F238E27FC236}">
                  <a16:creationId xmlns:a16="http://schemas.microsoft.com/office/drawing/2014/main" id="{19742DE4-9963-468A-9556-4731FCCC7FA2}"/>
                </a:ext>
              </a:extLst>
            </p:cNvPr>
            <p:cNvSpPr txBox="1"/>
            <p:nvPr/>
          </p:nvSpPr>
          <p:spPr>
            <a:xfrm>
              <a:off x="8578397" y="1501997"/>
              <a:ext cx="2574949" cy="791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tr-TR" sz="4400" b="1" i="0" u="none" strike="noStrike" kern="1200" cap="none" spc="0" normalizeH="0" baseline="0" noProof="0" dirty="0">
                  <a:ln>
                    <a:noFill/>
                  </a:ln>
                  <a:solidFill>
                    <a:srgbClr val="03523C"/>
                  </a:solidFill>
                  <a:effectLst/>
                  <a:uLnTx/>
                  <a:uFillTx/>
                  <a:latin typeface="Chromatica" panose="00000800000000000000" pitchFamily="50" charset="0"/>
                </a:rPr>
                <a:t>Machine Learning</a:t>
              </a: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3523C"/>
                </a:solidFill>
                <a:effectLst/>
                <a:uLnTx/>
                <a:uFillTx/>
                <a:latin typeface="Chromatica" panose="00000800000000000000" pitchFamily="50" charset="0"/>
              </a:endParaRPr>
            </a:p>
          </p:txBody>
        </p:sp>
      </p:grpSp>
      <p:grpSp>
        <p:nvGrpSpPr>
          <p:cNvPr id="19" name="Grup 7">
            <a:extLst>
              <a:ext uri="{FF2B5EF4-FFF2-40B4-BE49-F238E27FC236}">
                <a16:creationId xmlns:a16="http://schemas.microsoft.com/office/drawing/2014/main" id="{5B599099-B8B2-409B-BA25-0EC3FDA7740F}"/>
              </a:ext>
            </a:extLst>
          </p:cNvPr>
          <p:cNvGrpSpPr>
            <a:grpSpLocks noChangeAspect="1"/>
          </p:cNvGrpSpPr>
          <p:nvPr/>
        </p:nvGrpSpPr>
        <p:grpSpPr>
          <a:xfrm>
            <a:off x="10715715" y="4624199"/>
            <a:ext cx="6578607" cy="6578607"/>
            <a:chOff x="7518330" y="1095337"/>
            <a:chExt cx="3600000" cy="3600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0124DAD-09BE-40E6-B205-BF24361D62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8330" y="1095337"/>
              <a:ext cx="3600000" cy="3600000"/>
            </a:xfrm>
            <a:prstGeom prst="ellipse">
              <a:avLst/>
            </a:prstGeom>
            <a:solidFill>
              <a:srgbClr val="ED7D31">
                <a:lumMod val="60000"/>
                <a:lumOff val="40000"/>
                <a:alpha val="45882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Metin kutusu 9">
              <a:extLst>
                <a:ext uri="{FF2B5EF4-FFF2-40B4-BE49-F238E27FC236}">
                  <a16:creationId xmlns:a16="http://schemas.microsoft.com/office/drawing/2014/main" id="{A1FBE5A0-A787-4869-8040-C8208412013D}"/>
                </a:ext>
              </a:extLst>
            </p:cNvPr>
            <p:cNvSpPr txBox="1"/>
            <p:nvPr/>
          </p:nvSpPr>
          <p:spPr>
            <a:xfrm>
              <a:off x="8838597" y="3153133"/>
              <a:ext cx="2054550" cy="791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tr-TR" sz="4400" b="1" kern="1200" dirty="0">
                  <a:solidFill>
                    <a:srgbClr val="03523C"/>
                  </a:solidFill>
                  <a:latin typeface="Chromatica" panose="00000800000000000000" pitchFamily="50" charset="0"/>
                </a:rPr>
                <a:t>Data </a:t>
              </a:r>
              <a:r>
                <a:rPr lang="tr-TR" sz="4400" b="1" kern="1200" dirty="0" err="1">
                  <a:solidFill>
                    <a:srgbClr val="03523C"/>
                  </a:solidFill>
                  <a:latin typeface="Chromatica" panose="00000800000000000000" pitchFamily="50" charset="0"/>
                </a:rPr>
                <a:t>Engineering</a:t>
              </a:r>
              <a:endParaRPr lang="en-US" sz="4400" b="1" kern="1200" dirty="0">
                <a:solidFill>
                  <a:srgbClr val="03523C"/>
                </a:solidFill>
                <a:latin typeface="Chromatica" panose="00000800000000000000" pitchFamily="50" charset="0"/>
              </a:endParaRPr>
            </a:p>
          </p:txBody>
        </p:sp>
      </p:grpSp>
      <p:grpSp>
        <p:nvGrpSpPr>
          <p:cNvPr id="22" name="Grup 10">
            <a:extLst>
              <a:ext uri="{FF2B5EF4-FFF2-40B4-BE49-F238E27FC236}">
                <a16:creationId xmlns:a16="http://schemas.microsoft.com/office/drawing/2014/main" id="{0E05821A-D972-4F41-81CD-14A94209EFAD}"/>
              </a:ext>
            </a:extLst>
          </p:cNvPr>
          <p:cNvGrpSpPr>
            <a:grpSpLocks noChangeAspect="1"/>
          </p:cNvGrpSpPr>
          <p:nvPr/>
        </p:nvGrpSpPr>
        <p:grpSpPr>
          <a:xfrm>
            <a:off x="5902561" y="4624198"/>
            <a:ext cx="6578607" cy="6578607"/>
            <a:chOff x="7518330" y="1095337"/>
            <a:chExt cx="3600000" cy="3600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6F9D0C7-89BA-4E84-9C0F-5D5CBE4EF6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18330" y="1095337"/>
              <a:ext cx="3600000" cy="3600000"/>
            </a:xfrm>
            <a:prstGeom prst="ellipse">
              <a:avLst/>
            </a:prstGeom>
            <a:solidFill>
              <a:srgbClr val="70AD47">
                <a:lumMod val="60000"/>
                <a:lumOff val="40000"/>
                <a:alpha val="45882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Metin kutusu 12">
              <a:extLst>
                <a:ext uri="{FF2B5EF4-FFF2-40B4-BE49-F238E27FC236}">
                  <a16:creationId xmlns:a16="http://schemas.microsoft.com/office/drawing/2014/main" id="{E27CCB15-4E2A-4A87-B265-C1B72246FF49}"/>
                </a:ext>
              </a:extLst>
            </p:cNvPr>
            <p:cNvSpPr txBox="1"/>
            <p:nvPr/>
          </p:nvSpPr>
          <p:spPr>
            <a:xfrm>
              <a:off x="8050502" y="3168736"/>
              <a:ext cx="1889256" cy="421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tr-TR" sz="4400" b="1" kern="1200" dirty="0" err="1">
                  <a:solidFill>
                    <a:srgbClr val="03523C"/>
                  </a:solidFill>
                  <a:latin typeface="Chromatica" panose="00000800000000000000" pitchFamily="50" charset="0"/>
                </a:rPr>
                <a:t>DevOps</a:t>
              </a:r>
              <a:endParaRPr lang="en-US" sz="4400" b="1" kern="1200" dirty="0">
                <a:solidFill>
                  <a:srgbClr val="03523C"/>
                </a:solidFill>
                <a:latin typeface="Chromatica" panose="00000800000000000000" pitchFamily="50" charset="0"/>
              </a:endParaRPr>
            </a:p>
          </p:txBody>
        </p:sp>
      </p:grpSp>
      <p:sp>
        <p:nvSpPr>
          <p:cNvPr id="25" name="Metin kutusu 13">
            <a:extLst>
              <a:ext uri="{FF2B5EF4-FFF2-40B4-BE49-F238E27FC236}">
                <a16:creationId xmlns:a16="http://schemas.microsoft.com/office/drawing/2014/main" id="{25DBEE8E-CCE8-4BBF-8772-E92C701A9843}"/>
              </a:ext>
            </a:extLst>
          </p:cNvPr>
          <p:cNvSpPr txBox="1"/>
          <p:nvPr/>
        </p:nvSpPr>
        <p:spPr>
          <a:xfrm>
            <a:off x="10446055" y="7079622"/>
            <a:ext cx="2423372" cy="830997"/>
          </a:xfrm>
          <a:prstGeom prst="rect">
            <a:avLst/>
          </a:prstGeom>
          <a:solidFill>
            <a:srgbClr val="03523C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r-TR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hromatica" panose="00000800000000000000" pitchFamily="50" charset="0"/>
              </a:rPr>
              <a:t>MLOps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hromatica" panose="00000800000000000000" pitchFamily="50" charset="0"/>
            </a:endParaRPr>
          </a:p>
        </p:txBody>
      </p:sp>
      <p:sp>
        <p:nvSpPr>
          <p:cNvPr id="26" name="Dikdörtgen 2">
            <a:extLst>
              <a:ext uri="{FF2B5EF4-FFF2-40B4-BE49-F238E27FC236}">
                <a16:creationId xmlns:a16="http://schemas.microsoft.com/office/drawing/2014/main" id="{F6D01AC3-2438-4A99-8E19-AD8A59130975}"/>
              </a:ext>
            </a:extLst>
          </p:cNvPr>
          <p:cNvSpPr/>
          <p:nvPr/>
        </p:nvSpPr>
        <p:spPr>
          <a:xfrm>
            <a:off x="4756077" y="12983221"/>
            <a:ext cx="140081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>
                <a:latin typeface="Chromatica" panose="00000800000000000000" pitchFamily="50" charset="0"/>
              </a:rPr>
              <a:t>Görsel Esinlenme: https://towardsdatascience.com/ml-ops-machine-learning-as-an-engineering-discipline-b86ca4874a3f</a:t>
            </a:r>
          </a:p>
        </p:txBody>
      </p:sp>
    </p:spTree>
    <p:extLst>
      <p:ext uri="{BB962C8B-B14F-4D97-AF65-F5344CB8AC3E}">
        <p14:creationId xmlns:p14="http://schemas.microsoft.com/office/powerpoint/2010/main" val="881773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FC88A6-012B-4543-8558-C5238E4D0E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Donanım Gereksinimleri ve Eğitim Hazırlıkları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16A31A-3B2A-4A83-8F2F-C0219A6C58BC}"/>
              </a:ext>
            </a:extLst>
          </p:cNvPr>
          <p:cNvSpPr/>
          <p:nvPr/>
        </p:nvSpPr>
        <p:spPr>
          <a:xfrm>
            <a:off x="1049411" y="2838694"/>
            <a:ext cx="20827178" cy="2039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tr-TR" sz="4400" dirty="0">
                <a:latin typeface="Chromatica Medium" panose="00000600000000000000" pitchFamily="50" charset="0"/>
              </a:rPr>
              <a:t>  Docker ve docker-compose çalıştırabilen bir bilgisayar.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tr-TR" sz="4400" dirty="0">
                <a:latin typeface="Chromatica Medium" panose="00000600000000000000" pitchFamily="50" charset="0"/>
              </a:rPr>
              <a:t>  </a:t>
            </a:r>
            <a:r>
              <a:rPr lang="tr-TR" sz="4400" dirty="0" err="1">
                <a:latin typeface="Chromatica Medium" panose="00000600000000000000" pitchFamily="50" charset="0"/>
              </a:rPr>
              <a:t>centos_min</a:t>
            </a:r>
            <a:r>
              <a:rPr lang="tr-TR" sz="4400" dirty="0">
                <a:latin typeface="Chromatica Medium" panose="00000600000000000000" pitchFamily="50" charset="0"/>
              </a:rPr>
              <a:t> </a:t>
            </a:r>
            <a:r>
              <a:rPr lang="tr-TR" sz="4400" dirty="0" err="1">
                <a:latin typeface="Chromatica Medium" panose="00000600000000000000" pitchFamily="50" charset="0"/>
              </a:rPr>
              <a:t>vm</a:t>
            </a:r>
            <a:r>
              <a:rPr lang="tr-TR" sz="4400" dirty="0">
                <a:latin typeface="Chromatica Medium" panose="00000600000000000000" pitchFamily="50" charset="0"/>
              </a:rPr>
              <a:t> kullanımı tavsiye edilir.</a:t>
            </a:r>
          </a:p>
        </p:txBody>
      </p:sp>
    </p:spTree>
    <p:extLst>
      <p:ext uri="{BB962C8B-B14F-4D97-AF65-F5344CB8AC3E}">
        <p14:creationId xmlns:p14="http://schemas.microsoft.com/office/powerpoint/2010/main" val="10431254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3989E2-996A-4DB1-89B6-2921D664757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49411" y="167779"/>
            <a:ext cx="15709901" cy="1169999"/>
          </a:xfrm>
        </p:spPr>
        <p:txBody>
          <a:bodyPr/>
          <a:lstStyle/>
          <a:p>
            <a:r>
              <a:rPr lang="tr-TR" dirty="0"/>
              <a:t>Gruplar</a:t>
            </a:r>
          </a:p>
        </p:txBody>
      </p:sp>
      <p:sp>
        <p:nvSpPr>
          <p:cNvPr id="3" name="Metin kutusu 3">
            <a:extLst>
              <a:ext uri="{FF2B5EF4-FFF2-40B4-BE49-F238E27FC236}">
                <a16:creationId xmlns:a16="http://schemas.microsoft.com/office/drawing/2014/main" id="{B27CC507-AD6B-4BC4-B66C-B46030947D86}"/>
              </a:ext>
            </a:extLst>
          </p:cNvPr>
          <p:cNvSpPr txBox="1"/>
          <p:nvPr/>
        </p:nvSpPr>
        <p:spPr>
          <a:xfrm>
            <a:off x="1259457" y="2504213"/>
            <a:ext cx="21266434" cy="489364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Mentor grupları:</a:t>
            </a:r>
            <a:r>
              <a:rPr lang="tr-TR" sz="3200" dirty="0">
                <a:solidFill>
                  <a:srgbClr val="03523C"/>
                </a:solidFill>
                <a:latin typeface="Chromatica Medium" panose="00000600000000000000" pitchFamily="50" charset="0"/>
              </a:rPr>
              <a:t> 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dirty="0">
                <a:latin typeface="Chromatica Medium" panose="00000600000000000000" pitchFamily="50" charset="0"/>
              </a:rPr>
              <a:t>Ders tekrarı ve ödev çözümleri esnasında </a:t>
            </a:r>
            <a:r>
              <a:rPr lang="tr-TR" sz="3200" dirty="0" err="1">
                <a:latin typeface="Chromatica Medium" panose="00000600000000000000" pitchFamily="50" charset="0"/>
              </a:rPr>
              <a:t>mentör</a:t>
            </a:r>
            <a:r>
              <a:rPr lang="tr-TR" sz="3200" dirty="0">
                <a:latin typeface="Chromatica Medium" panose="00000600000000000000" pitchFamily="50" charset="0"/>
              </a:rPr>
              <a:t> yardımı için.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dirty="0">
                <a:latin typeface="Chromatica Medium" panose="00000600000000000000" pitchFamily="50" charset="0"/>
              </a:rPr>
              <a:t>Perşembe günleri ödev sunumu.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dirty="0">
                <a:latin typeface="Chromatica Medium" panose="00000600000000000000" pitchFamily="50" charset="0"/>
              </a:rPr>
              <a:t>Ödev sunum sorumluluğu bireyseldir.</a:t>
            </a:r>
          </a:p>
          <a:p>
            <a:pPr marL="34290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tr-TR" sz="3200" dirty="0">
                <a:latin typeface="Chromatica Medium" panose="00000600000000000000" pitchFamily="50" charset="0"/>
              </a:rPr>
              <a:t>Dönem sonu herkes </a:t>
            </a:r>
            <a:r>
              <a:rPr lang="tr-TR" sz="3200" b="1" dirty="0">
                <a:latin typeface="Chromatica Medium" panose="00000600000000000000" pitchFamily="50" charset="0"/>
              </a:rPr>
              <a:t>bireysel</a:t>
            </a:r>
            <a:r>
              <a:rPr lang="tr-TR" sz="3200" dirty="0">
                <a:latin typeface="Chromatica Medium" panose="00000600000000000000" pitchFamily="50" charset="0"/>
              </a:rPr>
              <a:t> veya </a:t>
            </a:r>
            <a:r>
              <a:rPr lang="tr-TR" sz="3200" b="1" dirty="0">
                <a:latin typeface="Chromatica Medium" panose="00000600000000000000" pitchFamily="50" charset="0"/>
              </a:rPr>
              <a:t>ikili</a:t>
            </a:r>
            <a:r>
              <a:rPr lang="tr-TR" sz="3200" dirty="0">
                <a:latin typeface="Chromatica Medium" panose="00000600000000000000" pitchFamily="50" charset="0"/>
              </a:rPr>
              <a:t> grup halinde kendi proje sunumunu yapacak.</a:t>
            </a:r>
          </a:p>
        </p:txBody>
      </p:sp>
    </p:spTree>
    <p:extLst>
      <p:ext uri="{BB962C8B-B14F-4D97-AF65-F5344CB8AC3E}">
        <p14:creationId xmlns:p14="http://schemas.microsoft.com/office/powerpoint/2010/main" val="3507653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9ABEF3-AF61-49C8-8A78-CD8F8DEB50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Eğitim materyalleri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166581E1-18DC-41E0-9082-68B354A154B7}"/>
              </a:ext>
            </a:extLst>
          </p:cNvPr>
          <p:cNvSpPr txBox="1"/>
          <p:nvPr/>
        </p:nvSpPr>
        <p:spPr>
          <a:xfrm>
            <a:off x="4733091" y="2913351"/>
            <a:ext cx="15084770" cy="407034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tr-TR" sz="4400" dirty="0">
                <a:latin typeface="Chromatica Medium" panose="00000600000000000000" pitchFamily="50" charset="0"/>
              </a:rPr>
              <a:t>Sanal makine.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tr-TR" sz="4400" dirty="0">
                <a:latin typeface="Chromatica Medium" panose="00000600000000000000" pitchFamily="50" charset="0"/>
              </a:rPr>
              <a:t>Ders esnasında kullanılan kodlar ve sunumlar (Her dersin bitiminde).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tr-TR" sz="4400" dirty="0">
                <a:latin typeface="Chromatica Medium" panose="00000600000000000000" pitchFamily="50" charset="0"/>
              </a:rPr>
              <a:t>Dersin video kaydı.</a:t>
            </a:r>
          </a:p>
        </p:txBody>
      </p:sp>
      <p:sp>
        <p:nvSpPr>
          <p:cNvPr id="4" name="Metin kutusu 2">
            <a:extLst>
              <a:ext uri="{FF2B5EF4-FFF2-40B4-BE49-F238E27FC236}">
                <a16:creationId xmlns:a16="http://schemas.microsoft.com/office/drawing/2014/main" id="{23B0F4AE-8C18-40B2-BB3C-E2F737F2B104}"/>
              </a:ext>
            </a:extLst>
          </p:cNvPr>
          <p:cNvSpPr txBox="1"/>
          <p:nvPr/>
        </p:nvSpPr>
        <p:spPr>
          <a:xfrm>
            <a:off x="4733091" y="7747968"/>
            <a:ext cx="13040268" cy="150810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l"/>
            <a:r>
              <a:rPr lang="tr-TR" sz="4400" dirty="0">
                <a:latin typeface="Chromatica Medium" panose="00000600000000000000" pitchFamily="50" charset="0"/>
              </a:rPr>
              <a:t>Ders materyalleri sadece öğrencilere özeldir. </a:t>
            </a:r>
            <a:r>
              <a:rPr lang="tr-TR" sz="48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3. kişilerle paylaşılamaz.</a:t>
            </a:r>
            <a:r>
              <a:rPr lang="tr-TR" sz="4400" dirty="0">
                <a:solidFill>
                  <a:srgbClr val="03523C"/>
                </a:solidFill>
                <a:latin typeface="Chromatica Medium" panose="00000600000000000000" pitchFamily="50" charset="0"/>
              </a:rPr>
              <a:t> </a:t>
            </a:r>
            <a:endParaRPr lang="tr-TR" sz="4400" b="1" dirty="0">
              <a:solidFill>
                <a:srgbClr val="03523C"/>
              </a:solidFill>
              <a:latin typeface="Chromatica Medium" panose="00000600000000000000" pitchFamily="50" charset="0"/>
            </a:endParaRPr>
          </a:p>
        </p:txBody>
      </p:sp>
      <p:sp>
        <p:nvSpPr>
          <p:cNvPr id="5" name="Metin kutusu 2">
            <a:extLst>
              <a:ext uri="{FF2B5EF4-FFF2-40B4-BE49-F238E27FC236}">
                <a16:creationId xmlns:a16="http://schemas.microsoft.com/office/drawing/2014/main" id="{9D9E26BC-DF40-4DC1-8F04-59A4FDA19E97}"/>
              </a:ext>
            </a:extLst>
          </p:cNvPr>
          <p:cNvSpPr txBox="1"/>
          <p:nvPr/>
        </p:nvSpPr>
        <p:spPr>
          <a:xfrm>
            <a:off x="4733090" y="10017819"/>
            <a:ext cx="15940555" cy="144655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l"/>
            <a:r>
              <a:rPr lang="tr-TR" sz="4400" b="1" dirty="0">
                <a:solidFill>
                  <a:srgbClr val="FF0000"/>
                </a:solidFill>
                <a:latin typeface="Chromatica Medium" panose="00000600000000000000" pitchFamily="50" charset="0"/>
              </a:rPr>
              <a:t>Ön hazırlık videolarına ve kurs materyallerine erişim kurs bitiminden bir yıl sonra kaldırılacaktır.</a:t>
            </a:r>
            <a:r>
              <a:rPr lang="tr-TR" sz="4000" dirty="0">
                <a:solidFill>
                  <a:srgbClr val="FF0000"/>
                </a:solidFill>
                <a:latin typeface="Chromatica Medium" panose="00000600000000000000" pitchFamily="50" charset="0"/>
              </a:rPr>
              <a:t> </a:t>
            </a:r>
            <a:endParaRPr lang="tr-TR" sz="4000" b="1" dirty="0">
              <a:solidFill>
                <a:srgbClr val="FF0000"/>
              </a:solidFill>
              <a:latin typeface="Chromatica Medium" panose="00000600000000000000" pitchFamily="50" charset="0"/>
            </a:endParaRPr>
          </a:p>
        </p:txBody>
      </p:sp>
      <p:pic>
        <p:nvPicPr>
          <p:cNvPr id="6" name="Resim 4">
            <a:extLst>
              <a:ext uri="{FF2B5EF4-FFF2-40B4-BE49-F238E27FC236}">
                <a16:creationId xmlns:a16="http://schemas.microsoft.com/office/drawing/2014/main" id="{A87A9A29-5E92-40DA-A9E3-83C755202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39" y="3078843"/>
            <a:ext cx="3329106" cy="327006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D2B69E8-9456-4241-8BF5-D24D9DBAD6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88" y="7655708"/>
            <a:ext cx="3200729" cy="3200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4EBD0C-BAC3-4783-907E-316178BAFBA8}"/>
              </a:ext>
            </a:extLst>
          </p:cNvPr>
          <p:cNvSpPr txBox="1"/>
          <p:nvPr/>
        </p:nvSpPr>
        <p:spPr>
          <a:xfrm>
            <a:off x="1049411" y="1761879"/>
            <a:ext cx="17283022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tr-TR" sz="3200" dirty="0">
                <a:hlinkClick r:id="rId4"/>
              </a:rPr>
              <a:t>https://drive.google.com/drive/folders/1Dr-st65odpLrOpvBKosPm5i527UPwb6I?usp=share_link</a:t>
            </a:r>
            <a:endParaRPr lang="tr-TR" sz="3200" dirty="0"/>
          </a:p>
          <a:p>
            <a:pPr algn="l"/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3609622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9629E2-EB83-4356-9271-ECEDB682BF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Sosyal Medya Paylaşımları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22C9C263-75FC-4580-BD78-A847632D2D8F}"/>
              </a:ext>
            </a:extLst>
          </p:cNvPr>
          <p:cNvSpPr txBox="1"/>
          <p:nvPr/>
        </p:nvSpPr>
        <p:spPr>
          <a:xfrm>
            <a:off x="5228521" y="2278646"/>
            <a:ext cx="19389941" cy="711733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tr-TR" sz="4400" dirty="0">
                <a:latin typeface="Chromatica Medium" panose="00000600000000000000" pitchFamily="50" charset="0"/>
              </a:rPr>
              <a:t>Kendinizi ağınıza tanıtmak için tavsiye ediyoruz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tr-TR" sz="4400" dirty="0">
                <a:latin typeface="Chromatica Medium" panose="00000600000000000000" pitchFamily="50" charset="0"/>
              </a:rPr>
              <a:t>Etiket olarak VBO marka kullanımı</a:t>
            </a: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tr-TR" sz="4400" dirty="0">
              <a:latin typeface="Chromatica Medium" panose="00000600000000000000" pitchFamily="50" charset="0"/>
            </a:endParaRPr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tr-TR" sz="4400" dirty="0">
              <a:latin typeface="Chromatica Medium" panose="00000600000000000000" pitchFamily="50" charset="0"/>
            </a:endParaRPr>
          </a:p>
          <a:p>
            <a:pPr algn="l">
              <a:lnSpc>
                <a:spcPct val="150000"/>
              </a:lnSpc>
            </a:pPr>
            <a:endParaRPr lang="tr-TR" sz="4400" dirty="0">
              <a:latin typeface="Chromatica Medium" panose="00000600000000000000" pitchFamily="50" charset="0"/>
            </a:endParaRPr>
          </a:p>
          <a:p>
            <a:pPr marL="514350" indent="-514350" algn="l">
              <a:lnSpc>
                <a:spcPct val="150000"/>
              </a:lnSpc>
              <a:buFont typeface="+mj-lt"/>
              <a:buAutoNum type="arabicPeriod" startAt="3"/>
            </a:pPr>
            <a:r>
              <a:rPr lang="tr-TR" sz="4400" b="1" dirty="0">
                <a:latin typeface="Chromatica Medium" panose="00000600000000000000" pitchFamily="50" charset="0"/>
              </a:rPr>
              <a:t> </a:t>
            </a:r>
            <a:r>
              <a:rPr lang="tr-TR" sz="4400" b="1" dirty="0" err="1">
                <a:latin typeface="Chromatica Medium" panose="00000600000000000000" pitchFamily="50" charset="0"/>
              </a:rPr>
              <a:t>Tags</a:t>
            </a:r>
            <a:r>
              <a:rPr lang="tr-TR" sz="4400" b="1" dirty="0">
                <a:latin typeface="Chromatica Medium" panose="00000600000000000000" pitchFamily="50" charset="0"/>
              </a:rPr>
              <a:t>: #MLOps</a:t>
            </a:r>
            <a:r>
              <a:rPr lang="en-US" sz="4400" b="1" dirty="0">
                <a:latin typeface="Chromatica Medium" panose="00000600000000000000" pitchFamily="50" charset="0"/>
              </a:rPr>
              <a:t>Bootcamp</a:t>
            </a:r>
            <a:r>
              <a:rPr lang="tr-TR" sz="4400" b="1" dirty="0">
                <a:latin typeface="Chromatica Medium" panose="00000600000000000000" pitchFamily="50" charset="0"/>
              </a:rPr>
              <a:t> #VBO</a:t>
            </a:r>
          </a:p>
          <a:p>
            <a:pPr marL="342900" indent="-342900" algn="l">
              <a:lnSpc>
                <a:spcPct val="150000"/>
              </a:lnSpc>
              <a:buAutoNum type="arabicPeriod" startAt="3"/>
            </a:pPr>
            <a:endParaRPr lang="tr-TR" sz="4400" dirty="0">
              <a:latin typeface="Chromatica Medium" panose="00000600000000000000" pitchFamily="50" charset="0"/>
            </a:endParaRPr>
          </a:p>
        </p:txBody>
      </p:sp>
      <p:pic>
        <p:nvPicPr>
          <p:cNvPr id="4" name="Resim 1">
            <a:extLst>
              <a:ext uri="{FF2B5EF4-FFF2-40B4-BE49-F238E27FC236}">
                <a16:creationId xmlns:a16="http://schemas.microsoft.com/office/drawing/2014/main" id="{5220AB65-AF55-4E93-8C84-342197A6B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968" y="4213087"/>
            <a:ext cx="12688770" cy="2232788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0BC813DC-02E1-4D1D-A7E3-C566DB66B5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44"/>
          <a:stretch/>
        </p:blipFill>
        <p:spPr>
          <a:xfrm>
            <a:off x="1489002" y="2178109"/>
            <a:ext cx="1689100" cy="1571625"/>
          </a:xfrm>
          <a:prstGeom prst="rect">
            <a:avLst/>
          </a:prstGeom>
        </p:spPr>
      </p:pic>
      <p:pic>
        <p:nvPicPr>
          <p:cNvPr id="9" name="Resim 4">
            <a:extLst>
              <a:ext uri="{FF2B5EF4-FFF2-40B4-BE49-F238E27FC236}">
                <a16:creationId xmlns:a16="http://schemas.microsoft.com/office/drawing/2014/main" id="{0FC85B62-4043-497A-91DA-3FB05D15C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88" y="3749734"/>
            <a:ext cx="3329106" cy="32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1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8D1ED3-C56D-4B31-85D9-852BEE8CCEE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Ders saatleri</a:t>
            </a:r>
          </a:p>
        </p:txBody>
      </p:sp>
      <p:sp>
        <p:nvSpPr>
          <p:cNvPr id="3" name="Unvan 1">
            <a:extLst>
              <a:ext uri="{FF2B5EF4-FFF2-40B4-BE49-F238E27FC236}">
                <a16:creationId xmlns:a16="http://schemas.microsoft.com/office/drawing/2014/main" id="{D52FA080-2E92-43EA-85A2-037684EE40E8}"/>
              </a:ext>
            </a:extLst>
          </p:cNvPr>
          <p:cNvSpPr txBox="1">
            <a:spLocks/>
          </p:cNvSpPr>
          <p:nvPr/>
        </p:nvSpPr>
        <p:spPr>
          <a:xfrm>
            <a:off x="9113178" y="2023627"/>
            <a:ext cx="5235868" cy="116999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2438338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7200" b="0" i="0" u="none" strike="noStrike" cap="none" spc="-170" baseline="0">
                <a:solidFill>
                  <a:srgbClr val="000000"/>
                </a:solidFill>
                <a:uFillTx/>
                <a:latin typeface="Chromatica" pitchFamily="2" charset="77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tr-TR" sz="55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Ders saatleri</a:t>
            </a:r>
            <a:endParaRPr lang="en-US" sz="5500" b="1" dirty="0">
              <a:solidFill>
                <a:srgbClr val="03523C"/>
              </a:solidFill>
              <a:latin typeface="Chromatica Medium" panose="00000600000000000000" pitchFamily="50" charset="0"/>
            </a:endParaRPr>
          </a:p>
        </p:txBody>
      </p:sp>
      <p:sp>
        <p:nvSpPr>
          <p:cNvPr id="4" name="Metin kutusu 2">
            <a:extLst>
              <a:ext uri="{FF2B5EF4-FFF2-40B4-BE49-F238E27FC236}">
                <a16:creationId xmlns:a16="http://schemas.microsoft.com/office/drawing/2014/main" id="{745F3C90-84D3-4D39-8B02-E3ED6591EE2B}"/>
              </a:ext>
            </a:extLst>
          </p:cNvPr>
          <p:cNvSpPr txBox="1"/>
          <p:nvPr/>
        </p:nvSpPr>
        <p:spPr>
          <a:xfrm>
            <a:off x="6016916" y="3251418"/>
            <a:ext cx="12350168" cy="125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5500" dirty="0">
                <a:latin typeface="Chromatica Medium" panose="00000600000000000000" pitchFamily="50" charset="0"/>
              </a:rPr>
              <a:t>Cumartesi-Pazar: 10:00 – 13:00</a:t>
            </a:r>
          </a:p>
        </p:txBody>
      </p:sp>
      <p:sp>
        <p:nvSpPr>
          <p:cNvPr id="5" name="Unvan 1">
            <a:extLst>
              <a:ext uri="{FF2B5EF4-FFF2-40B4-BE49-F238E27FC236}">
                <a16:creationId xmlns:a16="http://schemas.microsoft.com/office/drawing/2014/main" id="{AA0DF726-E5F3-4775-9895-D44C71B06383}"/>
              </a:ext>
            </a:extLst>
          </p:cNvPr>
          <p:cNvSpPr txBox="1">
            <a:spLocks/>
          </p:cNvSpPr>
          <p:nvPr/>
        </p:nvSpPr>
        <p:spPr>
          <a:xfrm>
            <a:off x="8242737" y="7167716"/>
            <a:ext cx="6730561" cy="6194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5500" b="1" dirty="0">
                <a:solidFill>
                  <a:srgbClr val="03523C"/>
                </a:solidFill>
                <a:latin typeface="Chromatica Medium" panose="00000600000000000000" pitchFamily="50" charset="0"/>
                <a:ea typeface="+mn-ea"/>
                <a:cs typeface="+mn-cs"/>
              </a:rPr>
              <a:t>Ödev sunumları/etüt</a:t>
            </a:r>
            <a:endParaRPr lang="en-US" sz="5500" b="1" dirty="0">
              <a:solidFill>
                <a:srgbClr val="03523C"/>
              </a:solidFill>
              <a:latin typeface="Chromatica Medium" panose="00000600000000000000" pitchFamily="50" charset="0"/>
              <a:ea typeface="+mn-ea"/>
              <a:cs typeface="+mn-cs"/>
            </a:endParaRPr>
          </a:p>
        </p:txBody>
      </p:sp>
      <p:sp>
        <p:nvSpPr>
          <p:cNvPr id="6" name="Metin kutusu 4">
            <a:extLst>
              <a:ext uri="{FF2B5EF4-FFF2-40B4-BE49-F238E27FC236}">
                <a16:creationId xmlns:a16="http://schemas.microsoft.com/office/drawing/2014/main" id="{5272EBB6-0CE0-4A37-9F3A-92DEE63839C2}"/>
              </a:ext>
            </a:extLst>
          </p:cNvPr>
          <p:cNvSpPr txBox="1"/>
          <p:nvPr/>
        </p:nvSpPr>
        <p:spPr>
          <a:xfrm>
            <a:off x="5034386" y="8181933"/>
            <a:ext cx="14315227" cy="125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5500" dirty="0">
                <a:latin typeface="Chromatica Medium" panose="00000600000000000000" pitchFamily="50" charset="0"/>
              </a:rPr>
              <a:t>Perşembe: 20:00 ödev kontrol </a:t>
            </a:r>
          </a:p>
        </p:txBody>
      </p:sp>
    </p:spTree>
    <p:extLst>
      <p:ext uri="{BB962C8B-B14F-4D97-AF65-F5344CB8AC3E}">
        <p14:creationId xmlns:p14="http://schemas.microsoft.com/office/powerpoint/2010/main" val="18342749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1A32C2-26E1-4467-99E0-6A5309BA2FF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Önemli Tarihler</a:t>
            </a:r>
          </a:p>
        </p:txBody>
      </p:sp>
      <p:sp>
        <p:nvSpPr>
          <p:cNvPr id="3" name="Unvan 1">
            <a:extLst>
              <a:ext uri="{FF2B5EF4-FFF2-40B4-BE49-F238E27FC236}">
                <a16:creationId xmlns:a16="http://schemas.microsoft.com/office/drawing/2014/main" id="{E9FBA9A2-6727-4FE8-824A-36BFF8D1C7F7}"/>
              </a:ext>
            </a:extLst>
          </p:cNvPr>
          <p:cNvSpPr txBox="1">
            <a:spLocks/>
          </p:cNvSpPr>
          <p:nvPr/>
        </p:nvSpPr>
        <p:spPr>
          <a:xfrm>
            <a:off x="6777346" y="2370007"/>
            <a:ext cx="10087896" cy="123886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2438338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7200" b="0" i="0" u="none" strike="noStrike" cap="none" spc="-170" baseline="0">
                <a:solidFill>
                  <a:srgbClr val="000000"/>
                </a:solidFill>
                <a:uFillTx/>
                <a:latin typeface="Chromatica" pitchFamily="2" charset="77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tr-TR" sz="44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Canlı Dersler</a:t>
            </a:r>
            <a:endParaRPr lang="en-US" sz="4400" b="1" dirty="0">
              <a:solidFill>
                <a:srgbClr val="03523C"/>
              </a:solidFill>
              <a:latin typeface="Chromatica Medium" panose="00000600000000000000" pitchFamily="50" charset="0"/>
            </a:endParaRPr>
          </a:p>
        </p:txBody>
      </p:sp>
      <p:sp>
        <p:nvSpPr>
          <p:cNvPr id="4" name="Metin kutusu 6">
            <a:extLst>
              <a:ext uri="{FF2B5EF4-FFF2-40B4-BE49-F238E27FC236}">
                <a16:creationId xmlns:a16="http://schemas.microsoft.com/office/drawing/2014/main" id="{7EB6615B-558D-4D8F-91EF-21C677BA3515}"/>
              </a:ext>
            </a:extLst>
          </p:cNvPr>
          <p:cNvSpPr txBox="1"/>
          <p:nvPr/>
        </p:nvSpPr>
        <p:spPr>
          <a:xfrm>
            <a:off x="4617936" y="4484371"/>
            <a:ext cx="144067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tr-TR" sz="3200" dirty="0">
                <a:latin typeface="Chromatica Medium" panose="00000600000000000000" pitchFamily="50" charset="0"/>
              </a:rPr>
              <a:t> 13 Mayıs 2023 10:00                                             11 Haziran 2023 13:00</a:t>
            </a:r>
          </a:p>
        </p:txBody>
      </p:sp>
      <p:sp>
        <p:nvSpPr>
          <p:cNvPr id="5" name="Dikdörtgen 1">
            <a:extLst>
              <a:ext uri="{FF2B5EF4-FFF2-40B4-BE49-F238E27FC236}">
                <a16:creationId xmlns:a16="http://schemas.microsoft.com/office/drawing/2014/main" id="{2ADAC117-20CA-49E4-A089-9C4D34464EA3}"/>
              </a:ext>
            </a:extLst>
          </p:cNvPr>
          <p:cNvSpPr/>
          <p:nvPr/>
        </p:nvSpPr>
        <p:spPr>
          <a:xfrm>
            <a:off x="4771059" y="3733213"/>
            <a:ext cx="30732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44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Başlangıç</a:t>
            </a:r>
            <a:endParaRPr lang="tr-TR" sz="4400" dirty="0">
              <a:solidFill>
                <a:srgbClr val="03523C"/>
              </a:solidFill>
              <a:latin typeface="Chromatica Medium" panose="00000600000000000000" pitchFamily="50" charset="0"/>
            </a:endParaRPr>
          </a:p>
        </p:txBody>
      </p:sp>
      <p:sp>
        <p:nvSpPr>
          <p:cNvPr id="6" name="Dikdörtgen 8">
            <a:extLst>
              <a:ext uri="{FF2B5EF4-FFF2-40B4-BE49-F238E27FC236}">
                <a16:creationId xmlns:a16="http://schemas.microsoft.com/office/drawing/2014/main" id="{5343323E-3ACA-4BD9-ACC7-F769601A5C9F}"/>
              </a:ext>
            </a:extLst>
          </p:cNvPr>
          <p:cNvSpPr/>
          <p:nvPr/>
        </p:nvSpPr>
        <p:spPr>
          <a:xfrm>
            <a:off x="13164055" y="3608873"/>
            <a:ext cx="14975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44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Bitiş</a:t>
            </a:r>
            <a:endParaRPr lang="tr-TR" sz="4400" dirty="0">
              <a:solidFill>
                <a:srgbClr val="03523C"/>
              </a:solidFill>
              <a:latin typeface="Chromatica Medium" panose="00000600000000000000" pitchFamily="50" charset="0"/>
            </a:endParaRPr>
          </a:p>
        </p:txBody>
      </p:sp>
      <p:sp>
        <p:nvSpPr>
          <p:cNvPr id="7" name="Metin kutusu 25">
            <a:extLst>
              <a:ext uri="{FF2B5EF4-FFF2-40B4-BE49-F238E27FC236}">
                <a16:creationId xmlns:a16="http://schemas.microsoft.com/office/drawing/2014/main" id="{3A536A8F-433F-41F5-BEE2-20F2B23FE415}"/>
              </a:ext>
            </a:extLst>
          </p:cNvPr>
          <p:cNvSpPr txBox="1"/>
          <p:nvPr/>
        </p:nvSpPr>
        <p:spPr>
          <a:xfrm>
            <a:off x="10128410" y="11345993"/>
            <a:ext cx="5639032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4400" dirty="0">
                <a:latin typeface="Chromatica Medium" panose="00000600000000000000" pitchFamily="50" charset="0"/>
              </a:rPr>
              <a:t>Haziran 2023</a:t>
            </a:r>
          </a:p>
        </p:txBody>
      </p:sp>
      <p:sp>
        <p:nvSpPr>
          <p:cNvPr id="8" name="Unvan 1">
            <a:extLst>
              <a:ext uri="{FF2B5EF4-FFF2-40B4-BE49-F238E27FC236}">
                <a16:creationId xmlns:a16="http://schemas.microsoft.com/office/drawing/2014/main" id="{3030660B-11EB-4F53-929C-9F86CEDC2197}"/>
              </a:ext>
            </a:extLst>
          </p:cNvPr>
          <p:cNvSpPr txBox="1">
            <a:spLocks/>
          </p:cNvSpPr>
          <p:nvPr/>
        </p:nvSpPr>
        <p:spPr>
          <a:xfrm>
            <a:off x="4866801" y="9960043"/>
            <a:ext cx="13908982" cy="1238866"/>
          </a:xfrm>
          <a:prstGeom prst="rect">
            <a:avLst/>
          </a:prstGeom>
        </p:spPr>
        <p:txBody>
          <a:bodyPr vert="horz" lIns="182880" tIns="91440" rIns="182880" bIns="9144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400" b="1" dirty="0">
                <a:solidFill>
                  <a:srgbClr val="03523C"/>
                </a:solidFill>
                <a:latin typeface="Chromatica Medium" panose="00000600000000000000" pitchFamily="50" charset="0"/>
                <a:ea typeface="+mn-ea"/>
                <a:cs typeface="+mn-cs"/>
              </a:rPr>
              <a:t>Bitirme Projesi Sunumları</a:t>
            </a:r>
            <a:endParaRPr lang="en-US" sz="4400" b="1" dirty="0">
              <a:solidFill>
                <a:srgbClr val="03523C"/>
              </a:solidFill>
              <a:latin typeface="Chromatica Medium" panose="00000600000000000000" pitchFamily="50" charset="0"/>
              <a:ea typeface="+mn-ea"/>
              <a:cs typeface="+mn-cs"/>
            </a:endParaRPr>
          </a:p>
        </p:txBody>
      </p:sp>
      <p:sp>
        <p:nvSpPr>
          <p:cNvPr id="9" name="Unvan 1">
            <a:extLst>
              <a:ext uri="{FF2B5EF4-FFF2-40B4-BE49-F238E27FC236}">
                <a16:creationId xmlns:a16="http://schemas.microsoft.com/office/drawing/2014/main" id="{6229D5CF-B444-450E-B035-C1272AFED651}"/>
              </a:ext>
            </a:extLst>
          </p:cNvPr>
          <p:cNvSpPr txBox="1">
            <a:spLocks/>
          </p:cNvSpPr>
          <p:nvPr/>
        </p:nvSpPr>
        <p:spPr>
          <a:xfrm>
            <a:off x="5327719" y="6330189"/>
            <a:ext cx="12987150" cy="1238866"/>
          </a:xfrm>
          <a:prstGeom prst="rect">
            <a:avLst/>
          </a:prstGeom>
        </p:spPr>
        <p:txBody>
          <a:bodyPr vert="horz" lIns="182880" tIns="91440" rIns="182880" bIns="9144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4400" b="1" dirty="0">
                <a:solidFill>
                  <a:srgbClr val="03523C"/>
                </a:solidFill>
                <a:latin typeface="Chromatica Medium" panose="00000600000000000000" pitchFamily="50" charset="0"/>
                <a:ea typeface="+mn-ea"/>
                <a:cs typeface="+mn-cs"/>
              </a:rPr>
              <a:t>Bitirme Projesi Hazırlık</a:t>
            </a:r>
            <a:endParaRPr lang="en-US" sz="4400" b="1" dirty="0">
              <a:solidFill>
                <a:srgbClr val="03523C"/>
              </a:solidFill>
              <a:latin typeface="Chromatica Medium" panose="00000600000000000000" pitchFamily="50" charset="0"/>
              <a:ea typeface="+mn-ea"/>
              <a:cs typeface="+mn-cs"/>
            </a:endParaRPr>
          </a:p>
        </p:txBody>
      </p:sp>
      <p:sp>
        <p:nvSpPr>
          <p:cNvPr id="11" name="Dikdörtgen 29">
            <a:extLst>
              <a:ext uri="{FF2B5EF4-FFF2-40B4-BE49-F238E27FC236}">
                <a16:creationId xmlns:a16="http://schemas.microsoft.com/office/drawing/2014/main" id="{5B2B572F-AD69-456B-8579-A5271044E1B3}"/>
              </a:ext>
            </a:extLst>
          </p:cNvPr>
          <p:cNvSpPr/>
          <p:nvPr/>
        </p:nvSpPr>
        <p:spPr>
          <a:xfrm>
            <a:off x="9422016" y="11505709"/>
            <a:ext cx="1412788" cy="84025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4800" dirty="0">
                <a:latin typeface="Chromatica Medium" panose="00000600000000000000" pitchFamily="50" charset="0"/>
              </a:rPr>
              <a:t>22 </a:t>
            </a:r>
            <a:endParaRPr lang="en-US" sz="4800" dirty="0">
              <a:latin typeface="Chromatica Medium" panose="00000600000000000000" pitchFamily="50" charset="0"/>
            </a:endParaRPr>
          </a:p>
        </p:txBody>
      </p:sp>
      <p:sp>
        <p:nvSpPr>
          <p:cNvPr id="12" name="Metin kutusu 10">
            <a:extLst>
              <a:ext uri="{FF2B5EF4-FFF2-40B4-BE49-F238E27FC236}">
                <a16:creationId xmlns:a16="http://schemas.microsoft.com/office/drawing/2014/main" id="{75C4398A-522B-4C7E-9F5F-C4328D2EF6C3}"/>
              </a:ext>
            </a:extLst>
          </p:cNvPr>
          <p:cNvSpPr txBox="1"/>
          <p:nvPr/>
        </p:nvSpPr>
        <p:spPr>
          <a:xfrm>
            <a:off x="1898816" y="7491134"/>
            <a:ext cx="19844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tr-TR" sz="3200" dirty="0">
                <a:latin typeface="Chromatica Medium" panose="00000600000000000000" pitchFamily="50" charset="0"/>
              </a:rPr>
              <a:t>11 - 22 Haziran 2023</a:t>
            </a:r>
          </a:p>
        </p:txBody>
      </p:sp>
    </p:spTree>
    <p:extLst>
      <p:ext uri="{BB962C8B-B14F-4D97-AF65-F5344CB8AC3E}">
        <p14:creationId xmlns:p14="http://schemas.microsoft.com/office/powerpoint/2010/main" val="4239798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1" grpId="0" animBg="1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37AE92-00F8-46C0-941F-A04F65DE133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Sertifika</a:t>
            </a:r>
          </a:p>
        </p:txBody>
      </p:sp>
      <p:sp>
        <p:nvSpPr>
          <p:cNvPr id="4" name="Metin kutusu 2">
            <a:extLst>
              <a:ext uri="{FF2B5EF4-FFF2-40B4-BE49-F238E27FC236}">
                <a16:creationId xmlns:a16="http://schemas.microsoft.com/office/drawing/2014/main" id="{3E035E70-C4A0-49FC-95F4-865C4B38DEA5}"/>
              </a:ext>
            </a:extLst>
          </p:cNvPr>
          <p:cNvSpPr txBox="1"/>
          <p:nvPr/>
        </p:nvSpPr>
        <p:spPr>
          <a:xfrm>
            <a:off x="1342127" y="1690429"/>
            <a:ext cx="18975772" cy="963340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685800" indent="-685800" algn="l">
              <a:lnSpc>
                <a:spcPct val="150000"/>
              </a:lnSpc>
              <a:buFontTx/>
              <a:buAutoNum type="arabicPeriod"/>
            </a:pPr>
            <a:r>
              <a:rPr lang="tr-TR" sz="3200" dirty="0">
                <a:latin typeface="Chromatica Medium" panose="00000600000000000000" pitchFamily="50" charset="0"/>
              </a:rPr>
              <a:t>Sertifika aşağıdaki kriterleri sağlayanlar için düzenlenecektir. </a:t>
            </a:r>
          </a:p>
          <a:p>
            <a:pPr marL="685800" indent="-685800" algn="l">
              <a:lnSpc>
                <a:spcPct val="150000"/>
              </a:lnSpc>
              <a:buAutoNum type="arabicPeriod"/>
            </a:pPr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Derslerin %70’ine katılım </a:t>
            </a:r>
            <a:r>
              <a:rPr lang="tr-TR" sz="3200" dirty="0">
                <a:solidFill>
                  <a:srgbClr val="03523C"/>
                </a:solidFill>
                <a:latin typeface="Chromatica Medium" panose="00000600000000000000" pitchFamily="50" charset="0"/>
              </a:rPr>
              <a:t>(</a:t>
            </a:r>
            <a:r>
              <a:rPr lang="tr-TR" sz="3200" dirty="0" err="1">
                <a:solidFill>
                  <a:srgbClr val="03523C"/>
                </a:solidFill>
                <a:latin typeface="Chromatica Medium" panose="00000600000000000000" pitchFamily="50" charset="0"/>
              </a:rPr>
              <a:t>Zoom</a:t>
            </a:r>
            <a:r>
              <a:rPr lang="tr-TR" sz="3200" dirty="0">
                <a:solidFill>
                  <a:srgbClr val="03523C"/>
                </a:solidFill>
                <a:latin typeface="Chromatica Medium" panose="00000600000000000000" pitchFamily="50" charset="0"/>
              </a:rPr>
              <a:t> tutuyor)</a:t>
            </a:r>
          </a:p>
          <a:p>
            <a:pPr marL="685800" indent="-685800" algn="l">
              <a:lnSpc>
                <a:spcPct val="150000"/>
              </a:lnSpc>
              <a:buAutoNum type="arabicPeriod"/>
            </a:pPr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Ödevlerin %70’ini yapma </a:t>
            </a:r>
            <a:r>
              <a:rPr lang="tr-TR" sz="3200" dirty="0">
                <a:solidFill>
                  <a:srgbClr val="03523C"/>
                </a:solidFill>
                <a:latin typeface="Chromatica Medium" panose="00000600000000000000" pitchFamily="50" charset="0"/>
              </a:rPr>
              <a:t>(</a:t>
            </a:r>
            <a:r>
              <a:rPr lang="tr-TR" sz="3200" dirty="0" err="1">
                <a:solidFill>
                  <a:srgbClr val="03523C"/>
                </a:solidFill>
                <a:latin typeface="Chromatica Medium" panose="00000600000000000000" pitchFamily="50" charset="0"/>
              </a:rPr>
              <a:t>Mentörler</a:t>
            </a:r>
            <a:r>
              <a:rPr lang="tr-TR" sz="3200" dirty="0">
                <a:solidFill>
                  <a:srgbClr val="03523C"/>
                </a:solidFill>
                <a:latin typeface="Chromatica Medium" panose="00000600000000000000" pitchFamily="50" charset="0"/>
              </a:rPr>
              <a:t> tutuyor)</a:t>
            </a:r>
          </a:p>
          <a:p>
            <a:pPr marL="685800" indent="-685800" algn="l">
              <a:lnSpc>
                <a:spcPct val="150000"/>
              </a:lnSpc>
              <a:buAutoNum type="arabicPeriod"/>
            </a:pPr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Bitirme projesi %70 </a:t>
            </a:r>
            <a:r>
              <a:rPr lang="tr-TR" sz="3200" dirty="0">
                <a:solidFill>
                  <a:srgbClr val="03523C"/>
                </a:solidFill>
                <a:latin typeface="Chromatica Medium" panose="00000600000000000000" pitchFamily="50" charset="0"/>
              </a:rPr>
              <a:t>(Eğitmen ve </a:t>
            </a:r>
            <a:r>
              <a:rPr lang="tr-TR" sz="3200" dirty="0" err="1">
                <a:solidFill>
                  <a:srgbClr val="03523C"/>
                </a:solidFill>
                <a:latin typeface="Chromatica Medium" panose="00000600000000000000" pitchFamily="50" charset="0"/>
              </a:rPr>
              <a:t>mentörler</a:t>
            </a:r>
            <a:r>
              <a:rPr lang="tr-TR" sz="3200" dirty="0">
                <a:solidFill>
                  <a:srgbClr val="03523C"/>
                </a:solidFill>
                <a:latin typeface="Chromatica Medium" panose="00000600000000000000" pitchFamily="50" charset="0"/>
              </a:rPr>
              <a:t> puanlıyor)</a:t>
            </a:r>
          </a:p>
          <a:p>
            <a:pPr marL="685800" indent="-685800" algn="l">
              <a:lnSpc>
                <a:spcPct val="150000"/>
              </a:lnSpc>
              <a:buAutoNum type="arabicPeriod"/>
            </a:pPr>
            <a:endParaRPr lang="tr-TR" sz="3200" b="1" dirty="0">
              <a:solidFill>
                <a:srgbClr val="03523C"/>
              </a:solidFill>
              <a:latin typeface="Chromatica Medium" panose="00000600000000000000" pitchFamily="50" charset="0"/>
            </a:endParaRPr>
          </a:p>
          <a:p>
            <a:pPr marL="685800" indent="-685800" algn="l">
              <a:lnSpc>
                <a:spcPct val="150000"/>
              </a:lnSpc>
              <a:buAutoNum type="arabicPeriod"/>
            </a:pPr>
            <a:endParaRPr lang="tr-TR" sz="3200" b="1" dirty="0">
              <a:solidFill>
                <a:srgbClr val="03523C"/>
              </a:solidFill>
              <a:latin typeface="Chromatica Medium" panose="00000600000000000000" pitchFamily="50" charset="0"/>
            </a:endParaRPr>
          </a:p>
          <a:p>
            <a:pPr marL="685800" indent="-685800" algn="l">
              <a:lnSpc>
                <a:spcPct val="150000"/>
              </a:lnSpc>
              <a:buAutoNum type="arabicPeriod"/>
            </a:pPr>
            <a:endParaRPr lang="tr-TR" sz="3200" b="1" dirty="0">
              <a:solidFill>
                <a:srgbClr val="03523C"/>
              </a:solidFill>
              <a:latin typeface="Chromatica Medium" panose="00000600000000000000" pitchFamily="50" charset="0"/>
            </a:endParaRPr>
          </a:p>
          <a:p>
            <a:pPr algn="l">
              <a:lnSpc>
                <a:spcPct val="150000"/>
              </a:lnSpc>
            </a:pPr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Kurs sonu puanlamalar hesaplanır, sıralama yapılır ve 100 üzerinden 70 üzeri puan alanlar için sertifika düzenlenir.</a:t>
            </a:r>
          </a:p>
          <a:p>
            <a:pPr algn="l">
              <a:lnSpc>
                <a:spcPct val="150000"/>
              </a:lnSpc>
            </a:pPr>
            <a:endParaRPr lang="tr-TR" sz="3200" b="1" dirty="0">
              <a:solidFill>
                <a:srgbClr val="03523C"/>
              </a:solidFill>
              <a:latin typeface="Chromatica Medium" panose="00000600000000000000" pitchFamily="50" charset="0"/>
            </a:endParaRPr>
          </a:p>
          <a:p>
            <a:pPr algn="l">
              <a:lnSpc>
                <a:spcPct val="150000"/>
              </a:lnSpc>
            </a:pPr>
            <a:endParaRPr lang="tr-TR" sz="3200" b="1" dirty="0">
              <a:solidFill>
                <a:srgbClr val="03523C"/>
              </a:solidFill>
              <a:latin typeface="Chromatica Medium" panose="00000600000000000000" pitchFamily="50" charset="0"/>
            </a:endParaRPr>
          </a:p>
          <a:p>
            <a:pPr algn="l">
              <a:lnSpc>
                <a:spcPct val="150000"/>
              </a:lnSpc>
            </a:pPr>
            <a:r>
              <a:rPr lang="tr-TR" sz="3200" b="1" dirty="0">
                <a:solidFill>
                  <a:srgbClr val="FF0000"/>
                </a:solidFill>
                <a:latin typeface="Chromatica Medium" panose="00000600000000000000" pitchFamily="50" charset="0"/>
              </a:rPr>
              <a:t>Örneğin 2 defa ödev sunmamışsanız veya final projesi yapmamışsanız veya derslerin %70’inden daha azına katılmışsanız sertifika düzenlenmiyor.</a:t>
            </a:r>
          </a:p>
        </p:txBody>
      </p:sp>
      <p:pic>
        <p:nvPicPr>
          <p:cNvPr id="1026" name="Picture 2" descr="Free Free Cliparts Certification, Download Free Free Cliparts Certification  png images, Free ClipArts on Clipart Library">
            <a:extLst>
              <a:ext uri="{FF2B5EF4-FFF2-40B4-BE49-F238E27FC236}">
                <a16:creationId xmlns:a16="http://schemas.microsoft.com/office/drawing/2014/main" id="{18E2E8C5-A6B9-4288-B28E-A8EFC0E0D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3693" y="2445783"/>
            <a:ext cx="5548942" cy="356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24970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37AE92-00F8-46C0-941F-A04F65DE133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Ödevler nasıl kontrol ediliyor?</a:t>
            </a:r>
          </a:p>
        </p:txBody>
      </p:sp>
      <p:sp>
        <p:nvSpPr>
          <p:cNvPr id="4" name="Metin kutusu 2">
            <a:extLst>
              <a:ext uri="{FF2B5EF4-FFF2-40B4-BE49-F238E27FC236}">
                <a16:creationId xmlns:a16="http://schemas.microsoft.com/office/drawing/2014/main" id="{3E035E70-C4A0-49FC-95F4-865C4B38DEA5}"/>
              </a:ext>
            </a:extLst>
          </p:cNvPr>
          <p:cNvSpPr txBox="1"/>
          <p:nvPr/>
        </p:nvSpPr>
        <p:spPr>
          <a:xfrm>
            <a:off x="1049411" y="2035181"/>
            <a:ext cx="18975772" cy="59400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685800" indent="-685800" algn="l">
              <a:lnSpc>
                <a:spcPct val="150000"/>
              </a:lnSpc>
              <a:buFontTx/>
              <a:buAutoNum type="arabicPeriod"/>
            </a:pPr>
            <a:r>
              <a:rPr lang="tr-TR" sz="3200" dirty="0">
                <a:latin typeface="Chromatica Medium" panose="00000600000000000000" pitchFamily="50" charset="0"/>
              </a:rPr>
              <a:t>Her hafta rastgele 15 kişi seçilir.</a:t>
            </a:r>
          </a:p>
          <a:p>
            <a:pPr marL="685800" indent="-685800" algn="l">
              <a:lnSpc>
                <a:spcPct val="150000"/>
              </a:lnSpc>
              <a:buFontTx/>
              <a:buAutoNum type="arabicPeriod"/>
            </a:pPr>
            <a:r>
              <a:rPr lang="tr-TR" sz="3200" dirty="0">
                <a:latin typeface="Chromatica Medium" panose="00000600000000000000" pitchFamily="50" charset="0"/>
              </a:rPr>
              <a:t>Herhangi bir sorunun cevabını ekran paylaşarak sunması istenir.</a:t>
            </a:r>
          </a:p>
          <a:p>
            <a:pPr marL="685800" indent="-685800" algn="l">
              <a:lnSpc>
                <a:spcPct val="150000"/>
              </a:lnSpc>
              <a:buFontTx/>
              <a:buAutoNum type="arabicPeriod"/>
            </a:pPr>
            <a:r>
              <a:rPr lang="tr-TR" sz="3200" dirty="0">
                <a:latin typeface="Chromatica Medium" panose="00000600000000000000" pitchFamily="50" charset="0"/>
              </a:rPr>
              <a:t>Sunum esnasında terletici sorular sorulabilir </a:t>
            </a:r>
            <a:r>
              <a:rPr lang="tr-TR" sz="3200" dirty="0">
                <a:latin typeface="Chromatica Medium" panose="00000600000000000000" pitchFamily="50" charset="0"/>
                <a:sym typeface="Wingdings" panose="05000000000000000000" pitchFamily="2" charset="2"/>
              </a:rPr>
              <a:t></a:t>
            </a:r>
            <a:endParaRPr lang="tr-TR" sz="3200" dirty="0">
              <a:latin typeface="Chromatica Medium" panose="00000600000000000000" pitchFamily="50" charset="0"/>
            </a:endParaRPr>
          </a:p>
          <a:p>
            <a:pPr marL="685800" indent="-685800" algn="l">
              <a:lnSpc>
                <a:spcPct val="150000"/>
              </a:lnSpc>
              <a:buFontTx/>
              <a:buAutoNum type="arabicPeriod"/>
            </a:pPr>
            <a:r>
              <a:rPr lang="tr-TR" sz="3200" dirty="0">
                <a:latin typeface="Chromatica Medium" panose="00000600000000000000" pitchFamily="50" charset="0"/>
              </a:rPr>
              <a:t>Ödevini paylaşan 1 puan alır.</a:t>
            </a:r>
          </a:p>
          <a:p>
            <a:pPr marL="685800" indent="-685800" algn="l">
              <a:lnSpc>
                <a:spcPct val="150000"/>
              </a:lnSpc>
              <a:buFontTx/>
              <a:buAutoNum type="arabicPeriod"/>
            </a:pPr>
            <a:r>
              <a:rPr lang="tr-TR" sz="3200" dirty="0">
                <a:latin typeface="Chromatica Medium" panose="00000600000000000000" pitchFamily="50" charset="0"/>
              </a:rPr>
              <a:t>Kurada çıktığı halde ödev sunmayan veya ödeve katılmayan 0 puan alır.</a:t>
            </a:r>
          </a:p>
          <a:p>
            <a:pPr marL="685800" indent="-685800" algn="l">
              <a:lnSpc>
                <a:spcPct val="150000"/>
              </a:lnSpc>
              <a:buFontTx/>
              <a:buAutoNum type="arabicPeriod"/>
            </a:pPr>
            <a:r>
              <a:rPr lang="tr-TR" sz="3200" dirty="0">
                <a:latin typeface="Chromatica Medium" panose="00000600000000000000" pitchFamily="50" charset="0"/>
              </a:rPr>
              <a:t>Kurada çıkmayanlar 1 puan alır.</a:t>
            </a:r>
          </a:p>
          <a:p>
            <a:pPr marL="685800" indent="-685800" algn="l">
              <a:lnSpc>
                <a:spcPct val="150000"/>
              </a:lnSpc>
              <a:buFontTx/>
              <a:buAutoNum type="arabicPeriod"/>
            </a:pPr>
            <a:r>
              <a:rPr lang="tr-TR" sz="3200" dirty="0">
                <a:latin typeface="Chromatica Medium" panose="00000600000000000000" pitchFamily="50" charset="0"/>
              </a:rPr>
              <a:t>Kurada çıkmadığı halde gönüllü sunanlar ilave puan alır. Örneğin 1.2 veya 1.5 gibi</a:t>
            </a:r>
          </a:p>
          <a:p>
            <a:pPr marL="685800" indent="-685800" algn="l">
              <a:lnSpc>
                <a:spcPct val="150000"/>
              </a:lnSpc>
              <a:buFontTx/>
              <a:buAutoNum type="arabicPeriod"/>
            </a:pPr>
            <a:r>
              <a:rPr lang="tr-TR" sz="3200" dirty="0">
                <a:latin typeface="Chromatica Medium" panose="00000600000000000000" pitchFamily="50" charset="0"/>
              </a:rPr>
              <a:t>Ödev sunumları için takip çizelgesi tutulur.</a:t>
            </a:r>
          </a:p>
        </p:txBody>
      </p:sp>
    </p:spTree>
    <p:extLst>
      <p:ext uri="{BB962C8B-B14F-4D97-AF65-F5344CB8AC3E}">
        <p14:creationId xmlns:p14="http://schemas.microsoft.com/office/powerpoint/2010/main" val="3717764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C16359-CEFF-4656-B441-7B27202360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Proje ve Ödev Örnekleri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E10AEC5-62B9-430F-9D91-3A22E3404C66}"/>
              </a:ext>
            </a:extLst>
          </p:cNvPr>
          <p:cNvSpPr txBox="1"/>
          <p:nvPr/>
        </p:nvSpPr>
        <p:spPr>
          <a:xfrm>
            <a:off x="1431985" y="2572762"/>
            <a:ext cx="20362022" cy="446276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200" dirty="0">
                <a:latin typeface="Chromatica Medium" panose="00000600000000000000" pitchFamily="50" charset="0"/>
              </a:rPr>
              <a:t>Modelinizi bir API üzerinden sununuz</a:t>
            </a:r>
            <a:r>
              <a:rPr lang="en-US" sz="3200" dirty="0">
                <a:latin typeface="Chromatica Medium" panose="00000600000000000000" pitchFamily="50" charset="0"/>
              </a:rPr>
              <a:t>.  </a:t>
            </a:r>
            <a:endParaRPr lang="tr-TR" sz="3200" dirty="0">
              <a:latin typeface="Chromatica Medium" panose="00000600000000000000" pitchFamily="50" charset="0"/>
            </a:endParaRPr>
          </a:p>
          <a:p>
            <a:pPr marL="569913" indent="-56991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200" dirty="0" err="1">
                <a:latin typeface="Chromatica Medium" panose="00000600000000000000" pitchFamily="50" charset="0"/>
              </a:rPr>
              <a:t>Jenkins</a:t>
            </a:r>
            <a:r>
              <a:rPr lang="tr-TR" sz="3200" dirty="0">
                <a:latin typeface="Chromatica Medium" panose="00000600000000000000" pitchFamily="50" charset="0"/>
              </a:rPr>
              <a:t> kullanarak modelinizi sununuz.</a:t>
            </a:r>
          </a:p>
          <a:p>
            <a:pPr marL="569913" indent="-56991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200" dirty="0">
                <a:latin typeface="Chromatica Medium" panose="00000600000000000000" pitchFamily="50" charset="0"/>
              </a:rPr>
              <a:t>Model geliştirirken </a:t>
            </a:r>
            <a:r>
              <a:rPr lang="tr-TR" sz="3200" dirty="0" err="1">
                <a:latin typeface="Chromatica Medium" panose="00000600000000000000" pitchFamily="50" charset="0"/>
              </a:rPr>
              <a:t>Mlflow’a</a:t>
            </a:r>
            <a:r>
              <a:rPr lang="tr-TR" sz="3200" dirty="0">
                <a:latin typeface="Chromatica Medium" panose="00000600000000000000" pitchFamily="50" charset="0"/>
              </a:rPr>
              <a:t> parametre ve başarı metriklerini </a:t>
            </a:r>
            <a:r>
              <a:rPr lang="tr-TR" sz="3200" dirty="0" err="1">
                <a:latin typeface="Chromatica Medium" panose="00000600000000000000" pitchFamily="50" charset="0"/>
              </a:rPr>
              <a:t>loglayınız</a:t>
            </a:r>
            <a:r>
              <a:rPr lang="tr-TR" sz="3200" dirty="0">
                <a:latin typeface="Chromatica Medium" panose="00000600000000000000" pitchFamily="50" charset="0"/>
              </a:rPr>
              <a:t>.</a:t>
            </a:r>
          </a:p>
          <a:p>
            <a:pPr marL="569913" indent="-56991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200" dirty="0">
                <a:latin typeface="Chromatica Medium" panose="00000600000000000000" pitchFamily="50" charset="0"/>
              </a:rPr>
              <a:t>Mlflow üzerinde modelinizi kaydediniz ve sununuz.</a:t>
            </a:r>
          </a:p>
          <a:p>
            <a:pPr marL="569913" indent="-56991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200" dirty="0" err="1">
                <a:latin typeface="Chromatica Medium" panose="00000600000000000000" pitchFamily="50" charset="0"/>
              </a:rPr>
              <a:t>Prediction</a:t>
            </a:r>
            <a:r>
              <a:rPr lang="tr-TR" sz="3200" dirty="0">
                <a:latin typeface="Chromatica Medium" panose="00000600000000000000" pitchFamily="50" charset="0"/>
              </a:rPr>
              <a:t> sonuçlarını veri tabanında saklayınız.</a:t>
            </a:r>
          </a:p>
          <a:p>
            <a:pPr marL="569913" indent="-56991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3200" dirty="0">
                <a:latin typeface="Chromatica Medium" panose="00000600000000000000" pitchFamily="50" charset="0"/>
              </a:rPr>
              <a:t>Modelinizdeki sapmaları tespit ediniz.</a:t>
            </a:r>
            <a:endParaRPr lang="en-US" sz="3200" dirty="0">
              <a:latin typeface="Chromatica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419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47C74E-A544-4EF6-B095-3B8EF8CE1A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Bitirme Projesi Opsiyonları</a:t>
            </a:r>
          </a:p>
        </p:txBody>
      </p:sp>
      <p:sp>
        <p:nvSpPr>
          <p:cNvPr id="4" name="Metin kutusu 2">
            <a:extLst>
              <a:ext uri="{FF2B5EF4-FFF2-40B4-BE49-F238E27FC236}">
                <a16:creationId xmlns:a16="http://schemas.microsoft.com/office/drawing/2014/main" id="{C8EB78E6-45FF-4C2F-A578-5FAD576B549F}"/>
              </a:ext>
            </a:extLst>
          </p:cNvPr>
          <p:cNvSpPr txBox="1"/>
          <p:nvPr/>
        </p:nvSpPr>
        <p:spPr>
          <a:xfrm>
            <a:off x="1897811" y="2287419"/>
            <a:ext cx="21576338" cy="944874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l"/>
            <a:r>
              <a:rPr lang="en-US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1. Electricity consumption prediction</a:t>
            </a:r>
          </a:p>
          <a:p>
            <a:pPr algn="l"/>
            <a:r>
              <a:rPr lang="en-US" sz="3200" dirty="0">
                <a:latin typeface="Chromatica Medium" panose="00000600000000000000" pitchFamily="50" charset="0"/>
              </a:rPr>
              <a:t>On </a:t>
            </a:r>
            <a:r>
              <a:rPr lang="tr-TR" sz="3200" dirty="0">
                <a:latin typeface="Chromatica Medium" panose="00000600000000000000" pitchFamily="50" charset="0"/>
              </a:rPr>
              <a:t>D</a:t>
            </a:r>
            <a:r>
              <a:rPr lang="en-US" sz="3200" dirty="0" err="1">
                <a:latin typeface="Chromatica Medium" panose="00000600000000000000" pitchFamily="50" charset="0"/>
              </a:rPr>
              <a:t>ocker</a:t>
            </a:r>
            <a:endParaRPr lang="tr-TR" sz="3200" dirty="0">
              <a:latin typeface="Chromatica Medium" panose="00000600000000000000" pitchFamily="50" charset="0"/>
            </a:endParaRPr>
          </a:p>
          <a:p>
            <a:pPr algn="l"/>
            <a:r>
              <a:rPr lang="tr-TR" sz="3200" dirty="0">
                <a:latin typeface="Chromatica Medium" panose="00000600000000000000" pitchFamily="50" charset="0"/>
              </a:rPr>
              <a:t>Concept/Data Drift</a:t>
            </a:r>
          </a:p>
          <a:p>
            <a:pPr algn="l"/>
            <a:r>
              <a:rPr lang="tr-TR" sz="3200" dirty="0">
                <a:latin typeface="Chromatica Medium" panose="00000600000000000000" pitchFamily="50" charset="0"/>
              </a:rPr>
              <a:t>Jenkins/</a:t>
            </a:r>
            <a:r>
              <a:rPr lang="tr-TR" sz="3200" dirty="0" err="1">
                <a:latin typeface="Chromatica Medium" panose="00000600000000000000" pitchFamily="50" charset="0"/>
              </a:rPr>
              <a:t>Gitea</a:t>
            </a:r>
            <a:endParaRPr lang="tr-TR" sz="3200" dirty="0">
              <a:latin typeface="Chromatica Medium" panose="00000600000000000000" pitchFamily="50" charset="0"/>
            </a:endParaRPr>
          </a:p>
          <a:p>
            <a:pPr algn="l"/>
            <a:r>
              <a:rPr lang="tr-TR" sz="3200" dirty="0">
                <a:latin typeface="Chromatica Medium" panose="00000600000000000000" pitchFamily="50" charset="0"/>
              </a:rPr>
              <a:t>MySQL</a:t>
            </a:r>
          </a:p>
          <a:p>
            <a:pPr algn="l"/>
            <a:endParaRPr lang="en-US" sz="3200" b="1" dirty="0">
              <a:solidFill>
                <a:srgbClr val="03523C"/>
              </a:solidFill>
              <a:latin typeface="Chromatica Medium" panose="00000600000000000000" pitchFamily="50" charset="0"/>
            </a:endParaRPr>
          </a:p>
          <a:p>
            <a:pPr algn="l"/>
            <a:r>
              <a:rPr lang="en-US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2. Electricity consumption prediction</a:t>
            </a:r>
          </a:p>
          <a:p>
            <a:pPr algn="l"/>
            <a:r>
              <a:rPr lang="en-US" sz="3200" dirty="0">
                <a:latin typeface="Chromatica Medium" panose="00000600000000000000" pitchFamily="50" charset="0"/>
              </a:rPr>
              <a:t>On </a:t>
            </a:r>
            <a:r>
              <a:rPr lang="tr-TR" sz="3200" dirty="0">
                <a:latin typeface="Chromatica Medium" panose="00000600000000000000" pitchFamily="50" charset="0"/>
              </a:rPr>
              <a:t>Kubernetes</a:t>
            </a:r>
          </a:p>
          <a:p>
            <a:pPr algn="l"/>
            <a:r>
              <a:rPr lang="tr-TR" sz="3200" dirty="0">
                <a:latin typeface="Chromatica Medium" panose="00000600000000000000" pitchFamily="50" charset="0"/>
              </a:rPr>
              <a:t>Concept/Data Drift</a:t>
            </a:r>
          </a:p>
          <a:p>
            <a:pPr algn="l"/>
            <a:r>
              <a:rPr lang="tr-TR" sz="3200" dirty="0">
                <a:latin typeface="Chromatica Medium" panose="00000600000000000000" pitchFamily="50" charset="0"/>
              </a:rPr>
              <a:t>MySQL</a:t>
            </a:r>
          </a:p>
          <a:p>
            <a:pPr algn="l"/>
            <a:endParaRPr lang="en-US" sz="3200" b="1" dirty="0">
              <a:solidFill>
                <a:srgbClr val="03523C"/>
              </a:solidFill>
              <a:latin typeface="Chromatica Medium" panose="00000600000000000000" pitchFamily="50" charset="0"/>
            </a:endParaRPr>
          </a:p>
          <a:p>
            <a:pPr algn="l"/>
            <a:r>
              <a:rPr lang="en-US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3. Electricity consumption prediction</a:t>
            </a:r>
          </a:p>
          <a:p>
            <a:pPr algn="l"/>
            <a:r>
              <a:rPr lang="en-US" sz="3200" dirty="0">
                <a:latin typeface="Chromatica Medium" panose="00000600000000000000" pitchFamily="50" charset="0"/>
              </a:rPr>
              <a:t>On </a:t>
            </a:r>
            <a:r>
              <a:rPr lang="tr-TR" sz="3200" dirty="0">
                <a:latin typeface="Chromatica Medium" panose="00000600000000000000" pitchFamily="50" charset="0"/>
              </a:rPr>
              <a:t>AWS</a:t>
            </a:r>
          </a:p>
          <a:p>
            <a:pPr algn="l"/>
            <a:r>
              <a:rPr lang="tr-TR" sz="3200" dirty="0">
                <a:latin typeface="Chromatica Medium" panose="00000600000000000000" pitchFamily="50" charset="0"/>
              </a:rPr>
              <a:t>Concept/Data Drift</a:t>
            </a:r>
          </a:p>
          <a:p>
            <a:pPr algn="l"/>
            <a:r>
              <a:rPr lang="tr-TR" sz="3200" dirty="0">
                <a:latin typeface="Chromatica Medium" panose="00000600000000000000" pitchFamily="50" charset="0"/>
              </a:rPr>
              <a:t>Cloud DB</a:t>
            </a:r>
            <a:endParaRPr lang="en-US" sz="3200" b="1" dirty="0">
              <a:solidFill>
                <a:srgbClr val="03523C"/>
              </a:solidFill>
              <a:latin typeface="Chromatica Medium" panose="00000600000000000000" pitchFamily="50" charset="0"/>
            </a:endParaRPr>
          </a:p>
          <a:p>
            <a:pPr algn="l"/>
            <a:endParaRPr lang="tr-TR" sz="3200" b="1" dirty="0">
              <a:solidFill>
                <a:srgbClr val="03523C"/>
              </a:solidFill>
              <a:latin typeface="Chromatica Medium" panose="00000600000000000000" pitchFamily="50" charset="0"/>
            </a:endParaRPr>
          </a:p>
          <a:p>
            <a:pPr algn="l"/>
            <a:endParaRPr lang="tr-TR" sz="3200" b="1" dirty="0">
              <a:solidFill>
                <a:srgbClr val="03523C"/>
              </a:solidFill>
              <a:latin typeface="Chromatica Medium" panose="00000600000000000000" pitchFamily="50" charset="0"/>
            </a:endParaRPr>
          </a:p>
          <a:p>
            <a:pPr algn="l"/>
            <a:endParaRPr lang="tr-TR" sz="3200" b="1" dirty="0">
              <a:solidFill>
                <a:srgbClr val="03523C"/>
              </a:solidFill>
              <a:latin typeface="Chromatica Medium" panose="00000600000000000000" pitchFamily="50" charset="0"/>
            </a:endParaRPr>
          </a:p>
          <a:p>
            <a:pPr algn="l"/>
            <a:endParaRPr lang="tr-TR" sz="3200" b="1" dirty="0">
              <a:solidFill>
                <a:srgbClr val="03523C"/>
              </a:solidFill>
              <a:latin typeface="Chromatica Medium" panose="00000600000000000000" pitchFamily="50" charset="0"/>
            </a:endParaRPr>
          </a:p>
          <a:p>
            <a:pPr algn="l"/>
            <a:r>
              <a:rPr lang="en-US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4. Electricity consumption prediction</a:t>
            </a:r>
          </a:p>
          <a:p>
            <a:pPr algn="l"/>
            <a:r>
              <a:rPr lang="en-US" sz="3200" dirty="0">
                <a:latin typeface="Chromatica Medium" panose="00000600000000000000" pitchFamily="50" charset="0"/>
              </a:rPr>
              <a:t>On </a:t>
            </a:r>
            <a:r>
              <a:rPr lang="tr-TR" sz="3200" dirty="0">
                <a:latin typeface="Chromatica Medium" panose="00000600000000000000" pitchFamily="50" charset="0"/>
              </a:rPr>
              <a:t>VM</a:t>
            </a:r>
          </a:p>
          <a:p>
            <a:pPr algn="l"/>
            <a:r>
              <a:rPr lang="tr-TR" sz="3200" dirty="0">
                <a:latin typeface="Chromatica Medium" panose="00000600000000000000" pitchFamily="50" charset="0"/>
              </a:rPr>
              <a:t>Concept/Data Drift</a:t>
            </a:r>
          </a:p>
          <a:p>
            <a:pPr algn="l"/>
            <a:r>
              <a:rPr lang="tr-TR" sz="3200" dirty="0">
                <a:latin typeface="Chromatica Medium" panose="00000600000000000000" pitchFamily="50" charset="0"/>
              </a:rPr>
              <a:t>MySQL</a:t>
            </a:r>
            <a:endParaRPr lang="en-US" sz="3200" b="1" dirty="0">
              <a:solidFill>
                <a:srgbClr val="03523C"/>
              </a:solidFill>
              <a:latin typeface="Chromatica Medium" panose="00000600000000000000" pitchFamily="50" charset="0"/>
            </a:endParaRPr>
          </a:p>
          <a:p>
            <a:pPr algn="l"/>
            <a:r>
              <a:rPr lang="en-US" sz="3200" dirty="0">
                <a:latin typeface="Chromatica Medium" panose="00000600000000000000" pitchFamily="50" charset="0"/>
              </a:rPr>
              <a:t>With UI</a:t>
            </a:r>
            <a:endParaRPr lang="tr-TR" sz="3200" dirty="0">
              <a:latin typeface="Chromatica Medium" panose="00000600000000000000" pitchFamily="50" charset="0"/>
            </a:endParaRPr>
          </a:p>
          <a:p>
            <a:pPr algn="l"/>
            <a:endParaRPr lang="tr-TR" sz="3200" dirty="0">
              <a:latin typeface="Chromatica Medium" panose="00000600000000000000" pitchFamily="50" charset="0"/>
            </a:endParaRPr>
          </a:p>
          <a:p>
            <a:pPr algn="l"/>
            <a:r>
              <a:rPr lang="en-US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5. </a:t>
            </a:r>
            <a:r>
              <a:rPr lang="tr-TR" sz="3200" b="1" dirty="0" err="1">
                <a:solidFill>
                  <a:srgbClr val="03523C"/>
                </a:solidFill>
                <a:latin typeface="Chromatica Medium" panose="00000600000000000000" pitchFamily="50" charset="0"/>
              </a:rPr>
              <a:t>Custom</a:t>
            </a:r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 Project</a:t>
            </a:r>
            <a:endParaRPr lang="en-US" sz="3200" b="1" dirty="0">
              <a:solidFill>
                <a:srgbClr val="03523C"/>
              </a:solidFill>
              <a:latin typeface="Chromatica Medium" panose="00000600000000000000" pitchFamily="50" charset="0"/>
            </a:endParaRPr>
          </a:p>
          <a:p>
            <a:pPr algn="l"/>
            <a:r>
              <a:rPr lang="tr-TR" sz="3200" dirty="0" err="1">
                <a:latin typeface="Chromatica Medium" panose="00000600000000000000" pitchFamily="50" charset="0"/>
              </a:rPr>
              <a:t>Student</a:t>
            </a:r>
            <a:r>
              <a:rPr lang="tr-TR" sz="3200" dirty="0">
                <a:latin typeface="Chromatica Medium" panose="00000600000000000000" pitchFamily="50" charset="0"/>
              </a:rPr>
              <a:t> </a:t>
            </a:r>
            <a:r>
              <a:rPr lang="tr-TR" sz="3200" dirty="0" err="1">
                <a:latin typeface="Chromatica Medium" panose="00000600000000000000" pitchFamily="50" charset="0"/>
              </a:rPr>
              <a:t>offered</a:t>
            </a:r>
            <a:r>
              <a:rPr lang="tr-TR" sz="3200" dirty="0">
                <a:latin typeface="Chromatica Medium" panose="00000600000000000000" pitchFamily="50" charset="0"/>
              </a:rPr>
              <a:t> Mentor </a:t>
            </a:r>
            <a:r>
              <a:rPr lang="tr-TR" sz="3200" dirty="0" err="1">
                <a:latin typeface="Chromatica Medium" panose="00000600000000000000" pitchFamily="50" charset="0"/>
              </a:rPr>
              <a:t>approved</a:t>
            </a:r>
            <a:r>
              <a:rPr lang="tr-TR" sz="3200" dirty="0">
                <a:latin typeface="Chromatica Medium" panose="00000600000000000000" pitchFamily="50" charset="0"/>
              </a:rPr>
              <a:t> </a:t>
            </a:r>
            <a:r>
              <a:rPr lang="tr-TR" sz="3200" dirty="0" err="1">
                <a:latin typeface="Chromatica Medium" panose="00000600000000000000" pitchFamily="50" charset="0"/>
              </a:rPr>
              <a:t>custom</a:t>
            </a:r>
            <a:r>
              <a:rPr lang="tr-TR" sz="3200" dirty="0">
                <a:latin typeface="Chromatica Medium" panose="00000600000000000000" pitchFamily="50" charset="0"/>
              </a:rPr>
              <a:t> </a:t>
            </a:r>
            <a:r>
              <a:rPr lang="tr-TR" sz="3200" dirty="0" err="1">
                <a:latin typeface="Chromatica Medium" panose="00000600000000000000" pitchFamily="50" charset="0"/>
              </a:rPr>
              <a:t>projects</a:t>
            </a:r>
            <a:endParaRPr lang="en-US" sz="3200" dirty="0">
              <a:latin typeface="Chromatica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104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E6FE97-5E86-4CF0-B136-D026E62D46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MLOps Giriş</a:t>
            </a:r>
            <a:endParaRPr lang="en-TR" dirty="0"/>
          </a:p>
        </p:txBody>
      </p:sp>
      <p:pic>
        <p:nvPicPr>
          <p:cNvPr id="8" name="Picture 2" descr="Request for input] Improving Kaggle Leaderboards | Data Science and Machine  Learning">
            <a:extLst>
              <a:ext uri="{FF2B5EF4-FFF2-40B4-BE49-F238E27FC236}">
                <a16:creationId xmlns:a16="http://schemas.microsoft.com/office/drawing/2014/main" id="{A9B98B2E-8568-499F-9060-D788C891B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146" y="1614374"/>
            <a:ext cx="14304433" cy="1178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Resim 5">
            <a:extLst>
              <a:ext uri="{FF2B5EF4-FFF2-40B4-BE49-F238E27FC236}">
                <a16:creationId xmlns:a16="http://schemas.microsoft.com/office/drawing/2014/main" id="{B4663FDC-6C18-47B8-A06B-63A3C5F3CD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70" b="16572"/>
          <a:stretch/>
        </p:blipFill>
        <p:spPr>
          <a:xfrm>
            <a:off x="5145146" y="1687884"/>
            <a:ext cx="14304433" cy="11757880"/>
          </a:xfrm>
          <a:prstGeom prst="rect">
            <a:avLst/>
          </a:prstGeom>
        </p:spPr>
      </p:pic>
      <p:sp>
        <p:nvSpPr>
          <p:cNvPr id="10" name="Metin kutusu 7">
            <a:extLst>
              <a:ext uri="{FF2B5EF4-FFF2-40B4-BE49-F238E27FC236}">
                <a16:creationId xmlns:a16="http://schemas.microsoft.com/office/drawing/2014/main" id="{CC5FDBFB-C000-4171-8116-4ACBBB7C2F5E}"/>
              </a:ext>
            </a:extLst>
          </p:cNvPr>
          <p:cNvSpPr txBox="1"/>
          <p:nvPr/>
        </p:nvSpPr>
        <p:spPr>
          <a:xfrm>
            <a:off x="16759312" y="12903685"/>
            <a:ext cx="45111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00" hangingPunct="1"/>
            <a:r>
              <a:rPr lang="en-US" sz="1200" kern="1200" dirty="0">
                <a:solidFill>
                  <a:prstClr val="black"/>
                </a:solidFill>
                <a:latin typeface="Chromatica" panose="00000500000000000000" pitchFamily="50" charset="0"/>
              </a:rPr>
              <a:t>Photo by </a:t>
            </a:r>
            <a:r>
              <a:rPr lang="en-US" sz="1200" kern="1200" dirty="0">
                <a:solidFill>
                  <a:prstClr val="black"/>
                </a:solidFill>
                <a:latin typeface="Chromatica" panose="00000500000000000000" pitchFamily="50" charset="0"/>
                <a:hlinkClick r:id="rId4"/>
              </a:rPr>
              <a:t>Clay Banks</a:t>
            </a:r>
            <a:r>
              <a:rPr lang="en-US" sz="1200" kern="1200" dirty="0">
                <a:solidFill>
                  <a:prstClr val="black"/>
                </a:solidFill>
                <a:latin typeface="Chromatica" panose="00000500000000000000" pitchFamily="50" charset="0"/>
              </a:rPr>
              <a:t> on </a:t>
            </a:r>
            <a:r>
              <a:rPr lang="en-US" sz="1200" kern="1200" dirty="0" err="1">
                <a:solidFill>
                  <a:prstClr val="black"/>
                </a:solidFill>
                <a:latin typeface="Chromatica" panose="00000500000000000000" pitchFamily="50" charset="0"/>
                <a:hlinkClick r:id="rId5"/>
              </a:rPr>
              <a:t>Unsplash</a:t>
            </a:r>
            <a:r>
              <a:rPr lang="en-US" sz="1200" kern="1200" dirty="0">
                <a:solidFill>
                  <a:prstClr val="black"/>
                </a:solidFill>
                <a:latin typeface="Chromatica" panose="00000500000000000000" pitchFamily="50" charset="0"/>
              </a:rPr>
              <a:t> </a:t>
            </a:r>
          </a:p>
        </p:txBody>
      </p:sp>
      <p:pic>
        <p:nvPicPr>
          <p:cNvPr id="11" name="Picture 4" descr="Arzu Film Instagram&amp;#39;da! - SİNEMATİK YEŞİLÇAM">
            <a:extLst>
              <a:ext uri="{FF2B5EF4-FFF2-40B4-BE49-F238E27FC236}">
                <a16:creationId xmlns:a16="http://schemas.microsoft.com/office/drawing/2014/main" id="{32EC5A68-1BF6-44E9-8DFE-6C41EC7F47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0" t="4891" r="10579" b="4048"/>
          <a:stretch/>
        </p:blipFill>
        <p:spPr bwMode="auto">
          <a:xfrm>
            <a:off x="2670277" y="1969477"/>
            <a:ext cx="19254169" cy="1087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2378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37EC2A-44A5-4B95-BDB1-5A3B745B2B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Yöntem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4613847B-FE1D-477C-941B-4578DB4B9560}"/>
              </a:ext>
            </a:extLst>
          </p:cNvPr>
          <p:cNvSpPr txBox="1"/>
          <p:nvPr/>
        </p:nvSpPr>
        <p:spPr>
          <a:xfrm>
            <a:off x="1819702" y="1841243"/>
            <a:ext cx="20744596" cy="594008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685800" indent="-685800" algn="l">
              <a:lnSpc>
                <a:spcPct val="150000"/>
              </a:lnSpc>
              <a:buAutoNum type="arabicPeriod"/>
            </a:pPr>
            <a:r>
              <a:rPr lang="tr-TR" sz="3200" dirty="0">
                <a:latin typeface="Chromatica Medium" panose="00000600000000000000" pitchFamily="50" charset="0"/>
              </a:rPr>
              <a:t>Eğitmen teorisini anlatır (Araç nedir, niye var, nasıl kullanılır?)</a:t>
            </a:r>
          </a:p>
          <a:p>
            <a:pPr marL="685800" indent="-685800" algn="l">
              <a:lnSpc>
                <a:spcPct val="150000"/>
              </a:lnSpc>
              <a:buAutoNum type="arabicPeriod"/>
            </a:pPr>
            <a:r>
              <a:rPr lang="tr-TR" sz="3200" dirty="0">
                <a:latin typeface="Chromatica Medium" panose="00000600000000000000" pitchFamily="50" charset="0"/>
              </a:rPr>
              <a:t>Eğitmen uygulamalı örnek gösterir. Güçlü donanım gerektirdiği için bazı dersler sadece gösteri (</a:t>
            </a:r>
            <a:r>
              <a:rPr lang="tr-TR" sz="3200" dirty="0" err="1">
                <a:latin typeface="Chromatica Medium" panose="00000600000000000000" pitchFamily="50" charset="0"/>
              </a:rPr>
              <a:t>demo</a:t>
            </a:r>
            <a:r>
              <a:rPr lang="tr-TR" sz="3200" dirty="0">
                <a:latin typeface="Chromatica Medium" panose="00000600000000000000" pitchFamily="50" charset="0"/>
              </a:rPr>
              <a:t>) şeklinde işlenir.</a:t>
            </a:r>
          </a:p>
          <a:p>
            <a:pPr marL="685800" indent="-685800" algn="l">
              <a:lnSpc>
                <a:spcPct val="150000"/>
              </a:lnSpc>
              <a:buAutoNum type="arabicPeriod"/>
            </a:pPr>
            <a:r>
              <a:rPr lang="tr-TR" sz="3200" dirty="0">
                <a:latin typeface="Chromatica Medium" panose="00000600000000000000" pitchFamily="50" charset="0"/>
              </a:rPr>
              <a:t>Öğrenci ders esnasında aktif not tutar.</a:t>
            </a:r>
          </a:p>
          <a:p>
            <a:pPr marL="685800" indent="-685800" algn="l">
              <a:lnSpc>
                <a:spcPct val="150000"/>
              </a:lnSpc>
              <a:buAutoNum type="arabicPeriod"/>
            </a:pPr>
            <a:r>
              <a:rPr lang="tr-TR" sz="3200" dirty="0">
                <a:latin typeface="Chromatica Medium" panose="00000600000000000000" pitchFamily="50" charset="0"/>
              </a:rPr>
              <a:t>Öğrenci ders sonrası, video kaydı yardımıyla dersteki örnekleri kendisi tekrarlar.</a:t>
            </a:r>
          </a:p>
          <a:p>
            <a:pPr marL="685800" indent="-685800" algn="l">
              <a:lnSpc>
                <a:spcPct val="150000"/>
              </a:lnSpc>
              <a:buAutoNum type="arabicPeriod"/>
            </a:pPr>
            <a:r>
              <a:rPr lang="tr-TR" sz="3200" dirty="0">
                <a:latin typeface="Chromatica Medium" panose="00000600000000000000" pitchFamily="50" charset="0"/>
              </a:rPr>
              <a:t>Öğrenci haftalık alıştırmalar/ödevlerini yapar.</a:t>
            </a:r>
          </a:p>
          <a:p>
            <a:pPr marL="685800" indent="-685800" algn="l">
              <a:lnSpc>
                <a:spcPct val="150000"/>
              </a:lnSpc>
              <a:buAutoNum type="arabicPeriod"/>
            </a:pPr>
            <a:r>
              <a:rPr lang="tr-TR" sz="3200" dirty="0">
                <a:latin typeface="Chromatica Medium" panose="00000600000000000000" pitchFamily="50" charset="0"/>
              </a:rPr>
              <a:t>Alıştırmalar ve ödev cevapları Perşembe günü sunulur.</a:t>
            </a:r>
          </a:p>
          <a:p>
            <a:pPr marL="685800" indent="-685800" algn="l">
              <a:lnSpc>
                <a:spcPct val="150000"/>
              </a:lnSpc>
              <a:buAutoNum type="arabicPeriod"/>
            </a:pPr>
            <a:r>
              <a:rPr lang="tr-TR" sz="3200" dirty="0">
                <a:latin typeface="Chromatica Medium" panose="00000600000000000000" pitchFamily="50" charset="0"/>
              </a:rPr>
              <a:t>Eğitim sonuna kadar birçok alıştırma, ödev ve proje bitirilmiş olur. </a:t>
            </a:r>
          </a:p>
        </p:txBody>
      </p:sp>
    </p:spTree>
    <p:extLst>
      <p:ext uri="{BB962C8B-B14F-4D97-AF65-F5344CB8AC3E}">
        <p14:creationId xmlns:p14="http://schemas.microsoft.com/office/powerpoint/2010/main" val="3804462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A75E7F-6EAE-435D-B137-96C0095287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Soru Sorma Şekli</a:t>
            </a:r>
          </a:p>
        </p:txBody>
      </p:sp>
      <p:pic>
        <p:nvPicPr>
          <p:cNvPr id="3" name="Picture 2" descr="Critical thinking: the art of asking questions | TrainingZone">
            <a:extLst>
              <a:ext uri="{FF2B5EF4-FFF2-40B4-BE49-F238E27FC236}">
                <a16:creationId xmlns:a16="http://schemas.microsoft.com/office/drawing/2014/main" id="{C4B3D2B0-7B56-4F81-9975-8E978CD36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06" y="2559489"/>
            <a:ext cx="11657424" cy="655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1">
            <a:extLst>
              <a:ext uri="{FF2B5EF4-FFF2-40B4-BE49-F238E27FC236}">
                <a16:creationId xmlns:a16="http://schemas.microsoft.com/office/drawing/2014/main" id="{6C8009EE-1B10-49B3-A9AE-9439BC9D8531}"/>
              </a:ext>
            </a:extLst>
          </p:cNvPr>
          <p:cNvSpPr txBox="1"/>
          <p:nvPr/>
        </p:nvSpPr>
        <p:spPr>
          <a:xfrm>
            <a:off x="13167361" y="2559488"/>
            <a:ext cx="103913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Arial" panose="020B0604020202020204" pitchFamily="34" charset="0"/>
              <a:buChar char="•"/>
            </a:pPr>
            <a:r>
              <a:rPr lang="tr-TR" sz="3200" dirty="0">
                <a:latin typeface="Chromatica Medium" panose="00000600000000000000" pitchFamily="50" charset="0"/>
              </a:rPr>
              <a:t>Konuyla doğrudan ilgili ve anlaşılmayan yerler </a:t>
            </a:r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anında</a:t>
            </a:r>
          </a:p>
          <a:p>
            <a:pPr marL="914400" indent="-914400" algn="l">
              <a:buFont typeface="Arial" panose="020B0604020202020204" pitchFamily="34" charset="0"/>
              <a:buChar char="•"/>
            </a:pPr>
            <a:endParaRPr lang="tr-TR" sz="3200" dirty="0">
              <a:latin typeface="Chromatica Medium" panose="00000600000000000000" pitchFamily="50" charset="0"/>
            </a:endParaRPr>
          </a:p>
          <a:p>
            <a:pPr marL="914400" indent="-914400" algn="l">
              <a:buFont typeface="Arial" panose="020B0604020202020204" pitchFamily="34" charset="0"/>
              <a:buChar char="•"/>
            </a:pPr>
            <a:r>
              <a:rPr lang="tr-TR" sz="3200" dirty="0">
                <a:latin typeface="Chromatica Medium" panose="00000600000000000000" pitchFamily="50" charset="0"/>
              </a:rPr>
              <a:t>Konuyu açan, farklı bir bakış sunan, bir de şu vardı tarzında sorular </a:t>
            </a:r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ders sonunda</a:t>
            </a:r>
            <a:r>
              <a:rPr lang="tr-TR" sz="3200" dirty="0">
                <a:latin typeface="Chromatica Medium" panose="00000600000000000000" pitchFamily="50" charset="0"/>
              </a:rPr>
              <a:t>ki soru-cevap seansında.</a:t>
            </a:r>
          </a:p>
          <a:p>
            <a:pPr marL="914400" indent="-914400" algn="l">
              <a:buFont typeface="Arial" panose="020B0604020202020204" pitchFamily="34" charset="0"/>
              <a:buChar char="•"/>
            </a:pPr>
            <a:endParaRPr lang="tr-TR" sz="3200" dirty="0">
              <a:latin typeface="Chromatica Medium" panose="00000600000000000000" pitchFamily="50" charset="0"/>
            </a:endParaRPr>
          </a:p>
          <a:p>
            <a:pPr marL="914400" indent="-914400" algn="l">
              <a:buFont typeface="Arial" panose="020B0604020202020204" pitchFamily="34" charset="0"/>
              <a:buChar char="•"/>
            </a:pPr>
            <a:r>
              <a:rPr lang="tr-TR" sz="3200" dirty="0">
                <a:latin typeface="Chromatica Medium" panose="00000600000000000000" pitchFamily="50" charset="0"/>
              </a:rPr>
              <a:t>Ders esnasında soruların sohbet mesajı olarak yazılması.</a:t>
            </a:r>
          </a:p>
        </p:txBody>
      </p:sp>
    </p:spTree>
    <p:extLst>
      <p:ext uri="{BB962C8B-B14F-4D97-AF65-F5344CB8AC3E}">
        <p14:creationId xmlns:p14="http://schemas.microsoft.com/office/powerpoint/2010/main" val="25640179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82C8E1-C9B0-4C56-845A-FF895A3ECB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Eğitim Yöntemi</a:t>
            </a:r>
          </a:p>
        </p:txBody>
      </p:sp>
      <p:sp>
        <p:nvSpPr>
          <p:cNvPr id="3" name="Unvan 1">
            <a:extLst>
              <a:ext uri="{FF2B5EF4-FFF2-40B4-BE49-F238E27FC236}">
                <a16:creationId xmlns:a16="http://schemas.microsoft.com/office/drawing/2014/main" id="{B3EFF7E0-52F9-4ED6-9D94-BDC4B05ADE0A}"/>
              </a:ext>
            </a:extLst>
          </p:cNvPr>
          <p:cNvSpPr txBox="1">
            <a:spLocks/>
          </p:cNvSpPr>
          <p:nvPr/>
        </p:nvSpPr>
        <p:spPr>
          <a:xfrm>
            <a:off x="936118" y="2125434"/>
            <a:ext cx="10474094" cy="69282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2438338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7200" b="0" i="0" u="none" strike="noStrike" cap="none" spc="-170" baseline="0">
                <a:solidFill>
                  <a:srgbClr val="000000"/>
                </a:solidFill>
                <a:uFillTx/>
                <a:latin typeface="Chromatica" pitchFamily="2" charset="77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Ders Esnası Öğrenci</a:t>
            </a:r>
            <a:endParaRPr lang="en-US" sz="3200" b="1" dirty="0">
              <a:solidFill>
                <a:srgbClr val="03523C"/>
              </a:solidFill>
              <a:latin typeface="Chromatica Medium" panose="00000600000000000000" pitchFamily="50" charset="0"/>
            </a:endParaRPr>
          </a:p>
        </p:txBody>
      </p:sp>
      <p:sp>
        <p:nvSpPr>
          <p:cNvPr id="4" name="Ok: Sağ 1">
            <a:extLst>
              <a:ext uri="{FF2B5EF4-FFF2-40B4-BE49-F238E27FC236}">
                <a16:creationId xmlns:a16="http://schemas.microsoft.com/office/drawing/2014/main" id="{2D6F50CA-4F45-4775-87FA-71E05434BBCA}"/>
              </a:ext>
            </a:extLst>
          </p:cNvPr>
          <p:cNvSpPr/>
          <p:nvPr/>
        </p:nvSpPr>
        <p:spPr>
          <a:xfrm>
            <a:off x="9387571" y="6762145"/>
            <a:ext cx="4923692" cy="3235568"/>
          </a:xfrm>
          <a:prstGeom prst="rightArrow">
            <a:avLst/>
          </a:prstGeom>
          <a:solidFill>
            <a:srgbClr val="03523C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sz="4800"/>
          </a:p>
        </p:txBody>
      </p:sp>
      <p:grpSp>
        <p:nvGrpSpPr>
          <p:cNvPr id="5" name="Grup 4">
            <a:extLst>
              <a:ext uri="{FF2B5EF4-FFF2-40B4-BE49-F238E27FC236}">
                <a16:creationId xmlns:a16="http://schemas.microsoft.com/office/drawing/2014/main" id="{5ECBAB66-9C90-4C23-87CB-CD78E18CE4FB}"/>
              </a:ext>
            </a:extLst>
          </p:cNvPr>
          <p:cNvGrpSpPr/>
          <p:nvPr/>
        </p:nvGrpSpPr>
        <p:grpSpPr>
          <a:xfrm>
            <a:off x="15212159" y="4203260"/>
            <a:ext cx="7787604" cy="7596244"/>
            <a:chOff x="7460525" y="1568411"/>
            <a:chExt cx="3893802" cy="3798122"/>
          </a:xfrm>
        </p:grpSpPr>
        <p:pic>
          <p:nvPicPr>
            <p:cNvPr id="6" name="Picture 8" descr="India Chapter Test! | Linking to Thinking">
              <a:extLst>
                <a:ext uri="{FF2B5EF4-FFF2-40B4-BE49-F238E27FC236}">
                  <a16:creationId xmlns:a16="http://schemas.microsoft.com/office/drawing/2014/main" id="{C5077D6B-5C56-4ACA-A935-0607DDA4F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0525" y="1568411"/>
              <a:ext cx="3324832" cy="34304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Dikdörtgen 3">
              <a:extLst>
                <a:ext uri="{FF2B5EF4-FFF2-40B4-BE49-F238E27FC236}">
                  <a16:creationId xmlns:a16="http://schemas.microsoft.com/office/drawing/2014/main" id="{AA083008-BC99-4DDC-89FF-78E656F0412F}"/>
                </a:ext>
              </a:extLst>
            </p:cNvPr>
            <p:cNvSpPr/>
            <p:nvPr/>
          </p:nvSpPr>
          <p:spPr>
            <a:xfrm>
              <a:off x="8029538" y="5166478"/>
              <a:ext cx="3324789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2000" dirty="0">
                  <a:latin typeface="Chromatica Medium" panose="00000600000000000000" pitchFamily="50" charset="0"/>
                </a:rPr>
                <a:t>https://images.app.goo.gl/Wp8nUoW9NaEUyBoj9</a:t>
              </a:r>
            </a:p>
          </p:txBody>
        </p:sp>
      </p:grpSp>
      <p:grpSp>
        <p:nvGrpSpPr>
          <p:cNvPr id="8" name="Grup 6">
            <a:extLst>
              <a:ext uri="{FF2B5EF4-FFF2-40B4-BE49-F238E27FC236}">
                <a16:creationId xmlns:a16="http://schemas.microsoft.com/office/drawing/2014/main" id="{D13714DD-7329-4693-92DA-B3944E1D9227}"/>
              </a:ext>
            </a:extLst>
          </p:cNvPr>
          <p:cNvGrpSpPr/>
          <p:nvPr/>
        </p:nvGrpSpPr>
        <p:grpSpPr>
          <a:xfrm>
            <a:off x="816057" y="8379929"/>
            <a:ext cx="6819496" cy="4817366"/>
            <a:chOff x="262474" y="3656746"/>
            <a:chExt cx="3409748" cy="2408683"/>
          </a:xfrm>
        </p:grpSpPr>
        <p:pic>
          <p:nvPicPr>
            <p:cNvPr id="9" name="Picture 6" descr="Amazon.com: Super Notepad - Take notes, make lists, add reminders: Appstore  for Android">
              <a:extLst>
                <a:ext uri="{FF2B5EF4-FFF2-40B4-BE49-F238E27FC236}">
                  <a16:creationId xmlns:a16="http://schemas.microsoft.com/office/drawing/2014/main" id="{319ED020-3E1C-4EBF-B9FC-02F39EBDA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7280" y="3656746"/>
              <a:ext cx="2208628" cy="220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Dikdörtgen 5">
              <a:extLst>
                <a:ext uri="{FF2B5EF4-FFF2-40B4-BE49-F238E27FC236}">
                  <a16:creationId xmlns:a16="http://schemas.microsoft.com/office/drawing/2014/main" id="{61CFBF80-66A0-4AC0-B2E4-C1D858C213FE}"/>
                </a:ext>
              </a:extLst>
            </p:cNvPr>
            <p:cNvSpPr/>
            <p:nvPr/>
          </p:nvSpPr>
          <p:spPr>
            <a:xfrm>
              <a:off x="262474" y="5865374"/>
              <a:ext cx="3409748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2000" dirty="0">
                  <a:latin typeface="Chromatica Medium" panose="00000600000000000000" pitchFamily="50" charset="0"/>
                </a:rPr>
                <a:t>https://images.app.goo.gl/Fxm38STTmyWMVw78A</a:t>
              </a:r>
            </a:p>
          </p:txBody>
        </p:sp>
      </p:grpSp>
      <p:grpSp>
        <p:nvGrpSpPr>
          <p:cNvPr id="11" name="Grup 8">
            <a:extLst>
              <a:ext uri="{FF2B5EF4-FFF2-40B4-BE49-F238E27FC236}">
                <a16:creationId xmlns:a16="http://schemas.microsoft.com/office/drawing/2014/main" id="{4E31B2CF-1386-4384-9F90-820EAD59730F}"/>
              </a:ext>
            </a:extLst>
          </p:cNvPr>
          <p:cNvGrpSpPr/>
          <p:nvPr/>
        </p:nvGrpSpPr>
        <p:grpSpPr>
          <a:xfrm>
            <a:off x="1503407" y="3051690"/>
            <a:ext cx="7316876" cy="4324924"/>
            <a:chOff x="606149" y="992626"/>
            <a:chExt cx="3658438" cy="2162462"/>
          </a:xfrm>
        </p:grpSpPr>
        <p:pic>
          <p:nvPicPr>
            <p:cNvPr id="12" name="Picture 4" descr="Children, be quiet and watch your lesson | The Thomas B. Fordham Institute">
              <a:extLst>
                <a:ext uri="{FF2B5EF4-FFF2-40B4-BE49-F238E27FC236}">
                  <a16:creationId xmlns:a16="http://schemas.microsoft.com/office/drawing/2014/main" id="{3C02B959-D4AB-435D-99F8-A15C30C72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149" y="992626"/>
              <a:ext cx="3658438" cy="1920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Dikdörtgen 7">
              <a:extLst>
                <a:ext uri="{FF2B5EF4-FFF2-40B4-BE49-F238E27FC236}">
                  <a16:creationId xmlns:a16="http://schemas.microsoft.com/office/drawing/2014/main" id="{4B364440-C6DF-457E-AD81-963D392109DF}"/>
                </a:ext>
              </a:extLst>
            </p:cNvPr>
            <p:cNvSpPr/>
            <p:nvPr/>
          </p:nvSpPr>
          <p:spPr>
            <a:xfrm>
              <a:off x="803030" y="2955033"/>
              <a:ext cx="3264677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tr-TR" sz="2000" dirty="0">
                  <a:latin typeface="Chromatica Medium" panose="00000600000000000000" pitchFamily="50" charset="0"/>
                </a:rPr>
                <a:t>https://images.app.goo.gl/1FVQ7bpfYh1NY8NVA</a:t>
              </a:r>
            </a:p>
          </p:txBody>
        </p:sp>
      </p:grpSp>
      <p:sp>
        <p:nvSpPr>
          <p:cNvPr id="14" name="Unvan 1">
            <a:extLst>
              <a:ext uri="{FF2B5EF4-FFF2-40B4-BE49-F238E27FC236}">
                <a16:creationId xmlns:a16="http://schemas.microsoft.com/office/drawing/2014/main" id="{6B6D77CF-B9D0-483A-B757-49CE337BBE9C}"/>
              </a:ext>
            </a:extLst>
          </p:cNvPr>
          <p:cNvSpPr txBox="1">
            <a:spLocks/>
          </p:cNvSpPr>
          <p:nvPr/>
        </p:nvSpPr>
        <p:spPr>
          <a:xfrm>
            <a:off x="12351596" y="2186285"/>
            <a:ext cx="12483110" cy="692829"/>
          </a:xfrm>
          <a:prstGeom prst="rect">
            <a:avLst/>
          </a:prstGeom>
        </p:spPr>
        <p:txBody>
          <a:bodyPr vert="horz" lIns="182880" tIns="91440" rIns="182880" bIns="9144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  <a:ea typeface="+mn-ea"/>
                <a:cs typeface="+mn-cs"/>
              </a:rPr>
              <a:t>Ders Sonrası Öğrenci</a:t>
            </a:r>
            <a:endParaRPr lang="en-US" sz="3200" b="1" dirty="0">
              <a:solidFill>
                <a:srgbClr val="03523C"/>
              </a:solidFill>
              <a:latin typeface="Chromatica Medium" panose="00000600000000000000" pitchFamily="50" charset="0"/>
              <a:ea typeface="+mn-ea"/>
              <a:cs typeface="+mn-cs"/>
            </a:endParaRPr>
          </a:p>
        </p:txBody>
      </p:sp>
      <p:sp>
        <p:nvSpPr>
          <p:cNvPr id="15" name="Metin kutusu 2">
            <a:extLst>
              <a:ext uri="{FF2B5EF4-FFF2-40B4-BE49-F238E27FC236}">
                <a16:creationId xmlns:a16="http://schemas.microsoft.com/office/drawing/2014/main" id="{7A5DAB3A-249A-4C3F-8FD1-64A32714D93B}"/>
              </a:ext>
            </a:extLst>
          </p:cNvPr>
          <p:cNvSpPr txBox="1"/>
          <p:nvPr/>
        </p:nvSpPr>
        <p:spPr>
          <a:xfrm>
            <a:off x="9237700" y="3300458"/>
            <a:ext cx="13642893" cy="76944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l"/>
            <a:r>
              <a:rPr lang="tr-TR" sz="4400" b="1" dirty="0">
                <a:solidFill>
                  <a:srgbClr val="FF0000"/>
                </a:solidFill>
                <a:latin typeface="Chromatica Medium" panose="00000600000000000000" pitchFamily="50" charset="0"/>
              </a:rPr>
              <a:t>Hangi konu hangi dakikada mutlaka not alın.</a:t>
            </a:r>
            <a:r>
              <a:rPr lang="tr-TR" sz="4000" dirty="0">
                <a:solidFill>
                  <a:srgbClr val="FF0000"/>
                </a:solidFill>
                <a:latin typeface="Chromatica Medium" panose="00000600000000000000" pitchFamily="50" charset="0"/>
              </a:rPr>
              <a:t> </a:t>
            </a:r>
            <a:endParaRPr lang="tr-TR" sz="4000" b="1" dirty="0">
              <a:solidFill>
                <a:srgbClr val="FF0000"/>
              </a:solidFill>
              <a:latin typeface="Chromatica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1767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5334FF-8605-40A5-B633-BE40A3B32E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Motivasyon</a:t>
            </a:r>
          </a:p>
        </p:txBody>
      </p:sp>
      <p:sp>
        <p:nvSpPr>
          <p:cNvPr id="3" name="Unvan 1">
            <a:extLst>
              <a:ext uri="{FF2B5EF4-FFF2-40B4-BE49-F238E27FC236}">
                <a16:creationId xmlns:a16="http://schemas.microsoft.com/office/drawing/2014/main" id="{613E161C-E544-46B1-B39B-C875D7D9DBDC}"/>
              </a:ext>
            </a:extLst>
          </p:cNvPr>
          <p:cNvSpPr txBox="1">
            <a:spLocks/>
          </p:cNvSpPr>
          <p:nvPr/>
        </p:nvSpPr>
        <p:spPr>
          <a:xfrm>
            <a:off x="2024816" y="3230268"/>
            <a:ext cx="6011908" cy="57841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2438338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7200" b="0" i="0" u="none" strike="noStrike" cap="none" spc="-170" baseline="0">
                <a:solidFill>
                  <a:srgbClr val="000000"/>
                </a:solidFill>
                <a:uFillTx/>
                <a:latin typeface="Chromatica" pitchFamily="2" charset="77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Duyduğumu unuturum</a:t>
            </a:r>
            <a:endParaRPr lang="en-US" sz="3200" b="1" dirty="0">
              <a:solidFill>
                <a:srgbClr val="03523C"/>
              </a:solidFill>
              <a:latin typeface="Chromatica Medium" panose="00000600000000000000" pitchFamily="50" charset="0"/>
            </a:endParaRPr>
          </a:p>
        </p:txBody>
      </p:sp>
      <p:pic>
        <p:nvPicPr>
          <p:cNvPr id="4" name="Resim 9">
            <a:extLst>
              <a:ext uri="{FF2B5EF4-FFF2-40B4-BE49-F238E27FC236}">
                <a16:creationId xmlns:a16="http://schemas.microsoft.com/office/drawing/2014/main" id="{15904E8F-95F2-449C-A265-04C82135E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155" y="1619573"/>
            <a:ext cx="5783502" cy="4260168"/>
          </a:xfrm>
          <a:prstGeom prst="rect">
            <a:avLst/>
          </a:prstGeom>
        </p:spPr>
      </p:pic>
      <p:pic>
        <p:nvPicPr>
          <p:cNvPr id="6" name="Picture 6" descr="light-bulb-idea">
            <a:extLst>
              <a:ext uri="{FF2B5EF4-FFF2-40B4-BE49-F238E27FC236}">
                <a16:creationId xmlns:a16="http://schemas.microsoft.com/office/drawing/2014/main" id="{BDC7F4C8-B68A-4E4D-A09D-1DE2D97D7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9312" y="2147201"/>
            <a:ext cx="5137284" cy="540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Unvan 1">
            <a:extLst>
              <a:ext uri="{FF2B5EF4-FFF2-40B4-BE49-F238E27FC236}">
                <a16:creationId xmlns:a16="http://schemas.microsoft.com/office/drawing/2014/main" id="{F25A0B46-EF94-4F64-A0AE-37D4D5E4A2C0}"/>
              </a:ext>
            </a:extLst>
          </p:cNvPr>
          <p:cNvSpPr txBox="1">
            <a:spLocks/>
          </p:cNvSpPr>
          <p:nvPr/>
        </p:nvSpPr>
        <p:spPr>
          <a:xfrm>
            <a:off x="5384469" y="12271301"/>
            <a:ext cx="5783503" cy="790076"/>
          </a:xfrm>
          <a:prstGeom prst="rect">
            <a:avLst/>
          </a:prstGeom>
        </p:spPr>
        <p:txBody>
          <a:bodyPr vert="horz" lIns="182880" tIns="91440" rIns="182880" bIns="9144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  <a:ea typeface="+mn-ea"/>
                <a:cs typeface="+mn-cs"/>
              </a:rPr>
              <a:t>Yaptığımı bilirim</a:t>
            </a:r>
            <a:endParaRPr lang="en-US" sz="3200" b="1" dirty="0">
              <a:solidFill>
                <a:srgbClr val="03523C"/>
              </a:solidFill>
              <a:latin typeface="Chromatica Medium" panose="00000600000000000000" pitchFamily="50" charset="0"/>
              <a:ea typeface="+mn-ea"/>
              <a:cs typeface="+mn-cs"/>
            </a:endParaRPr>
          </a:p>
        </p:txBody>
      </p:sp>
      <p:pic>
        <p:nvPicPr>
          <p:cNvPr id="8" name="Resim 18">
            <a:extLst>
              <a:ext uri="{FF2B5EF4-FFF2-40B4-BE49-F238E27FC236}">
                <a16:creationId xmlns:a16="http://schemas.microsoft.com/office/drawing/2014/main" id="{B949D404-2C47-471B-8D8E-5B0775BAC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442" y="6858000"/>
            <a:ext cx="7831558" cy="5225118"/>
          </a:xfrm>
          <a:prstGeom prst="rect">
            <a:avLst/>
          </a:prstGeom>
        </p:spPr>
      </p:pic>
      <p:sp>
        <p:nvSpPr>
          <p:cNvPr id="5" name="Unvan 1">
            <a:extLst>
              <a:ext uri="{FF2B5EF4-FFF2-40B4-BE49-F238E27FC236}">
                <a16:creationId xmlns:a16="http://schemas.microsoft.com/office/drawing/2014/main" id="{E6C52D84-3B62-44D1-85C5-98DCF6A40C6A}"/>
              </a:ext>
            </a:extLst>
          </p:cNvPr>
          <p:cNvSpPr txBox="1">
            <a:spLocks/>
          </p:cNvSpPr>
          <p:nvPr/>
        </p:nvSpPr>
        <p:spPr>
          <a:xfrm>
            <a:off x="16368624" y="7962272"/>
            <a:ext cx="6843069" cy="797787"/>
          </a:xfrm>
          <a:prstGeom prst="rect">
            <a:avLst/>
          </a:prstGeom>
        </p:spPr>
        <p:txBody>
          <a:bodyPr vert="horz" lIns="182880" tIns="91440" rIns="182880" bIns="9144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3200" b="1" dirty="0">
                <a:solidFill>
                  <a:srgbClr val="03523C"/>
                </a:solidFill>
                <a:latin typeface="Chromatica Medium" panose="00000600000000000000" pitchFamily="50" charset="0"/>
                <a:ea typeface="+mn-ea"/>
                <a:cs typeface="+mn-cs"/>
              </a:rPr>
              <a:t>Gördüğümü hatırlarım</a:t>
            </a:r>
            <a:endParaRPr lang="en-US" sz="3200" b="1" dirty="0">
              <a:solidFill>
                <a:srgbClr val="03523C"/>
              </a:solidFill>
              <a:latin typeface="Chromatica 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192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9D1709E-19FB-4AE1-B0F9-9901BE2C20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Motivasyon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D1581D-57E0-49CC-A204-351A74B95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100" y="1814097"/>
            <a:ext cx="9525000" cy="1034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B401FBB-8E00-4084-83F1-E6119017D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613026"/>
            <a:ext cx="12611100" cy="733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ikdörtgen 2">
            <a:extLst>
              <a:ext uri="{FF2B5EF4-FFF2-40B4-BE49-F238E27FC236}">
                <a16:creationId xmlns:a16="http://schemas.microsoft.com/office/drawing/2014/main" id="{166D13EC-27B0-4740-BBB4-800821017521}"/>
              </a:ext>
            </a:extLst>
          </p:cNvPr>
          <p:cNvSpPr/>
          <p:nvPr/>
        </p:nvSpPr>
        <p:spPr>
          <a:xfrm>
            <a:off x="1930400" y="13264218"/>
            <a:ext cx="20523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>
                <a:latin typeface="Chromatica" panose="00000800000000000000" pitchFamily="50" charset="0"/>
              </a:rPr>
              <a:t>Görseller: https://www.musicmusingsandsuch.com/musicmusingsandsuch/2017/10/29/feature-music-musings-and-such-at-six-the-10000-hour-rule-burnout-progress-and-ambition</a:t>
            </a:r>
          </a:p>
        </p:txBody>
      </p:sp>
      <p:sp>
        <p:nvSpPr>
          <p:cNvPr id="6" name="Metin kutusu 6">
            <a:extLst>
              <a:ext uri="{FF2B5EF4-FFF2-40B4-BE49-F238E27FC236}">
                <a16:creationId xmlns:a16="http://schemas.microsoft.com/office/drawing/2014/main" id="{958A021A-4D6B-4253-BCA2-211260CA7A51}"/>
              </a:ext>
            </a:extLst>
          </p:cNvPr>
          <p:cNvSpPr txBox="1"/>
          <p:nvPr/>
        </p:nvSpPr>
        <p:spPr>
          <a:xfrm>
            <a:off x="2732663" y="10733642"/>
            <a:ext cx="103737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800" dirty="0">
                <a:solidFill>
                  <a:srgbClr val="03523C"/>
                </a:solidFill>
                <a:latin typeface="Chromatica Medium" panose="00000600000000000000" pitchFamily="50" charset="0"/>
              </a:rPr>
              <a:t>Sıkı çalışma seni</a:t>
            </a:r>
            <a:r>
              <a:rPr lang="en-US" sz="4800" dirty="0">
                <a:solidFill>
                  <a:srgbClr val="03523C"/>
                </a:solidFill>
                <a:latin typeface="Chromatica Medium" panose="00000600000000000000" pitchFamily="50" charset="0"/>
              </a:rPr>
              <a:t> </a:t>
            </a:r>
            <a:r>
              <a:rPr lang="tr-TR" sz="4800" dirty="0">
                <a:solidFill>
                  <a:srgbClr val="03523C"/>
                </a:solidFill>
                <a:latin typeface="Chromatica Medium" panose="00000600000000000000" pitchFamily="50" charset="0"/>
              </a:rPr>
              <a:t>iyi</a:t>
            </a:r>
            <a:r>
              <a:rPr lang="en-US" sz="4800" dirty="0">
                <a:solidFill>
                  <a:srgbClr val="03523C"/>
                </a:solidFill>
                <a:latin typeface="Chromatica Medium" panose="00000600000000000000" pitchFamily="50" charset="0"/>
              </a:rPr>
              <a:t> </a:t>
            </a:r>
            <a:r>
              <a:rPr lang="tr-TR" sz="4800" dirty="0">
                <a:solidFill>
                  <a:srgbClr val="03523C"/>
                </a:solidFill>
                <a:latin typeface="Chromatica Medium" panose="00000600000000000000" pitchFamily="50" charset="0"/>
              </a:rPr>
              <a:t>şansın</a:t>
            </a:r>
            <a:r>
              <a:rPr lang="en-US" sz="4800" dirty="0">
                <a:solidFill>
                  <a:srgbClr val="03523C"/>
                </a:solidFill>
                <a:latin typeface="Chromatica Medium" panose="00000600000000000000" pitchFamily="50" charset="0"/>
              </a:rPr>
              <a:t> </a:t>
            </a:r>
            <a:r>
              <a:rPr lang="tr-TR" sz="4800" dirty="0">
                <a:solidFill>
                  <a:srgbClr val="03523C"/>
                </a:solidFill>
                <a:latin typeface="Chromatica Medium" panose="00000600000000000000" pitchFamily="50" charset="0"/>
              </a:rPr>
              <a:t>bulabileceği</a:t>
            </a:r>
            <a:r>
              <a:rPr lang="en-US" sz="4800" dirty="0">
                <a:solidFill>
                  <a:srgbClr val="03523C"/>
                </a:solidFill>
                <a:latin typeface="Chromatica Medium" panose="00000600000000000000" pitchFamily="50" charset="0"/>
              </a:rPr>
              <a:t> </a:t>
            </a:r>
            <a:r>
              <a:rPr lang="tr-TR" sz="4800" dirty="0">
                <a:solidFill>
                  <a:srgbClr val="03523C"/>
                </a:solidFill>
                <a:latin typeface="Chromatica Medium" panose="00000600000000000000" pitchFamily="50" charset="0"/>
              </a:rPr>
              <a:t>bir</a:t>
            </a:r>
            <a:r>
              <a:rPr lang="en-US" sz="4800" dirty="0">
                <a:solidFill>
                  <a:srgbClr val="03523C"/>
                </a:solidFill>
                <a:latin typeface="Chromatica Medium" panose="00000600000000000000" pitchFamily="50" charset="0"/>
              </a:rPr>
              <a:t> yere </a:t>
            </a:r>
            <a:r>
              <a:rPr lang="tr-TR" sz="4800" dirty="0">
                <a:solidFill>
                  <a:srgbClr val="03523C"/>
                </a:solidFill>
                <a:latin typeface="Chromatica Medium" panose="00000600000000000000" pitchFamily="50" charset="0"/>
              </a:rPr>
              <a:t>koyar.</a:t>
            </a:r>
            <a:endParaRPr lang="en-US" sz="4800" dirty="0">
              <a:solidFill>
                <a:srgbClr val="03523C"/>
              </a:solidFill>
              <a:latin typeface="Chromatica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0095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76CFD2-6697-4BB5-9997-689893AE4BC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Motivasyon</a:t>
            </a:r>
          </a:p>
        </p:txBody>
      </p:sp>
      <p:sp>
        <p:nvSpPr>
          <p:cNvPr id="3" name="Unvan 1">
            <a:extLst>
              <a:ext uri="{FF2B5EF4-FFF2-40B4-BE49-F238E27FC236}">
                <a16:creationId xmlns:a16="http://schemas.microsoft.com/office/drawing/2014/main" id="{E6AFB3D3-3FEE-4789-BFDC-BA1BA6F93AB3}"/>
              </a:ext>
            </a:extLst>
          </p:cNvPr>
          <p:cNvSpPr txBox="1">
            <a:spLocks/>
          </p:cNvSpPr>
          <p:nvPr/>
        </p:nvSpPr>
        <p:spPr>
          <a:xfrm>
            <a:off x="6700578" y="2164493"/>
            <a:ext cx="10087896" cy="1238866"/>
          </a:xfrm>
          <a:prstGeom prst="rect">
            <a:avLst/>
          </a:prstGeom>
        </p:spPr>
        <p:txBody>
          <a:bodyPr vert="horz" lIns="182880" tIns="91440" rIns="182880" bIns="9144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8000" b="1" dirty="0">
                <a:solidFill>
                  <a:srgbClr val="BEBF24"/>
                </a:solidFill>
                <a:latin typeface="Chromatica Medium" panose="00000600000000000000" pitchFamily="50" charset="0"/>
                <a:ea typeface="+mn-ea"/>
                <a:cs typeface="+mn-cs"/>
              </a:rPr>
              <a:t>Başarının iki şartı</a:t>
            </a:r>
            <a:endParaRPr lang="en-US" sz="8000" b="1" dirty="0">
              <a:solidFill>
                <a:srgbClr val="BEBF24"/>
              </a:solidFill>
              <a:latin typeface="Chromatica Medium" panose="00000600000000000000" pitchFamily="50" charset="0"/>
              <a:ea typeface="+mn-ea"/>
              <a:cs typeface="+mn-cs"/>
            </a:endParaRPr>
          </a:p>
        </p:txBody>
      </p:sp>
      <p:sp>
        <p:nvSpPr>
          <p:cNvPr id="4" name="Unvan 1">
            <a:extLst>
              <a:ext uri="{FF2B5EF4-FFF2-40B4-BE49-F238E27FC236}">
                <a16:creationId xmlns:a16="http://schemas.microsoft.com/office/drawing/2014/main" id="{746A1272-06AB-4753-842F-D7BB6CE62F51}"/>
              </a:ext>
            </a:extLst>
          </p:cNvPr>
          <p:cNvSpPr txBox="1">
            <a:spLocks/>
          </p:cNvSpPr>
          <p:nvPr/>
        </p:nvSpPr>
        <p:spPr>
          <a:xfrm>
            <a:off x="1325890" y="5066978"/>
            <a:ext cx="12307272" cy="1238866"/>
          </a:xfrm>
          <a:prstGeom prst="rect">
            <a:avLst/>
          </a:prstGeom>
        </p:spPr>
        <p:txBody>
          <a:bodyPr vert="horz" lIns="182880" tIns="91440" rIns="182880" bIns="9144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8000" b="1" dirty="0">
                <a:solidFill>
                  <a:srgbClr val="03523C"/>
                </a:solidFill>
                <a:latin typeface="Chromatica Medium" panose="00000600000000000000" pitchFamily="50" charset="0"/>
                <a:ea typeface="+mn-ea"/>
                <a:cs typeface="+mn-cs"/>
              </a:rPr>
              <a:t>1. Mükemmel hazırlık</a:t>
            </a:r>
            <a:endParaRPr lang="en-US" sz="8000" b="1" dirty="0">
              <a:solidFill>
                <a:srgbClr val="03523C"/>
              </a:solidFill>
              <a:latin typeface="Chromatica Medium" panose="00000600000000000000" pitchFamily="50" charset="0"/>
              <a:ea typeface="+mn-ea"/>
              <a:cs typeface="+mn-cs"/>
            </a:endParaRPr>
          </a:p>
        </p:txBody>
      </p:sp>
      <p:sp>
        <p:nvSpPr>
          <p:cNvPr id="5" name="Unvan 1">
            <a:extLst>
              <a:ext uri="{FF2B5EF4-FFF2-40B4-BE49-F238E27FC236}">
                <a16:creationId xmlns:a16="http://schemas.microsoft.com/office/drawing/2014/main" id="{E7A2AD21-A426-4A29-B89F-3EEC40B16F0A}"/>
              </a:ext>
            </a:extLst>
          </p:cNvPr>
          <p:cNvSpPr txBox="1">
            <a:spLocks/>
          </p:cNvSpPr>
          <p:nvPr/>
        </p:nvSpPr>
        <p:spPr>
          <a:xfrm>
            <a:off x="12192000" y="5042464"/>
            <a:ext cx="10087896" cy="1238866"/>
          </a:xfrm>
          <a:prstGeom prst="rect">
            <a:avLst/>
          </a:prstGeom>
        </p:spPr>
        <p:txBody>
          <a:bodyPr vert="horz" lIns="182880" tIns="91440" rIns="182880" bIns="9144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8000" b="1" dirty="0">
                <a:solidFill>
                  <a:srgbClr val="03523C"/>
                </a:solidFill>
                <a:latin typeface="Chromatica Medium" panose="00000600000000000000" pitchFamily="50" charset="0"/>
                <a:ea typeface="+mn-ea"/>
                <a:cs typeface="+mn-cs"/>
              </a:rPr>
              <a:t>2. Şans</a:t>
            </a:r>
            <a:endParaRPr lang="en-US" sz="8000" b="1" dirty="0">
              <a:solidFill>
                <a:srgbClr val="03523C"/>
              </a:solidFill>
              <a:latin typeface="Chromatica Medium" panose="00000600000000000000" pitchFamily="50" charset="0"/>
              <a:ea typeface="+mn-ea"/>
              <a:cs typeface="+mn-cs"/>
            </a:endParaRPr>
          </a:p>
        </p:txBody>
      </p:sp>
      <p:sp>
        <p:nvSpPr>
          <p:cNvPr id="6" name="Unvan 1">
            <a:extLst>
              <a:ext uri="{FF2B5EF4-FFF2-40B4-BE49-F238E27FC236}">
                <a16:creationId xmlns:a16="http://schemas.microsoft.com/office/drawing/2014/main" id="{D11D8B4F-2739-4A16-9140-B40AC30FF817}"/>
              </a:ext>
            </a:extLst>
          </p:cNvPr>
          <p:cNvSpPr txBox="1">
            <a:spLocks/>
          </p:cNvSpPr>
          <p:nvPr/>
        </p:nvSpPr>
        <p:spPr>
          <a:xfrm>
            <a:off x="3623397" y="8722636"/>
            <a:ext cx="17137206" cy="2550604"/>
          </a:xfrm>
          <a:prstGeom prst="rect">
            <a:avLst/>
          </a:prstGeom>
        </p:spPr>
        <p:txBody>
          <a:bodyPr vert="horz" lIns="182880" tIns="91440" rIns="182880" bIns="9144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sz="8000" b="1" dirty="0">
                <a:solidFill>
                  <a:srgbClr val="BEBF24"/>
                </a:solidFill>
                <a:latin typeface="Chromatica Medium" panose="00000600000000000000" pitchFamily="50" charset="0"/>
                <a:ea typeface="+mn-ea"/>
                <a:cs typeface="+mn-cs"/>
              </a:rPr>
              <a:t>Şans kapını çaldığında hazırsan fırsatı yakalarsın.</a:t>
            </a:r>
            <a:endParaRPr lang="en-US" sz="8000" b="1" dirty="0">
              <a:solidFill>
                <a:srgbClr val="BEBF24"/>
              </a:solidFill>
              <a:latin typeface="Chromatica Medium" panose="00000600000000000000" pitchFamily="5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1780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C08438-1AF6-4979-98A7-E803AE98D1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Motivasyon</a:t>
            </a:r>
          </a:p>
        </p:txBody>
      </p:sp>
      <p:grpSp>
        <p:nvGrpSpPr>
          <p:cNvPr id="4" name="Grup 3">
            <a:extLst>
              <a:ext uri="{FF2B5EF4-FFF2-40B4-BE49-F238E27FC236}">
                <a16:creationId xmlns:a16="http://schemas.microsoft.com/office/drawing/2014/main" id="{78616355-FEE8-4D8D-8F4E-8522DF5208C5}"/>
              </a:ext>
            </a:extLst>
          </p:cNvPr>
          <p:cNvGrpSpPr/>
          <p:nvPr/>
        </p:nvGrpSpPr>
        <p:grpSpPr>
          <a:xfrm>
            <a:off x="1950797" y="1681484"/>
            <a:ext cx="7303486" cy="5094580"/>
            <a:chOff x="975398" y="840742"/>
            <a:chExt cx="3651743" cy="2547290"/>
          </a:xfrm>
        </p:grpSpPr>
        <p:pic>
          <p:nvPicPr>
            <p:cNvPr id="5" name="Picture 2" descr="Getty">
              <a:extLst>
                <a:ext uri="{FF2B5EF4-FFF2-40B4-BE49-F238E27FC236}">
                  <a16:creationId xmlns:a16="http://schemas.microsoft.com/office/drawing/2014/main" id="{CC7D99E7-87A5-4AE0-B2AA-6DB70A6ECE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Metin kutusu 2">
              <a:extLst>
                <a:ext uri="{FF2B5EF4-FFF2-40B4-BE49-F238E27FC236}">
                  <a16:creationId xmlns:a16="http://schemas.microsoft.com/office/drawing/2014/main" id="{4EF3CA9C-3779-499B-A19B-D6D1CE09733A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4000" b="1" dirty="0" err="1">
                  <a:latin typeface="Chromatica Medium" panose="00000600000000000000" pitchFamily="50" charset="0"/>
                </a:rPr>
                <a:t>Practice</a:t>
              </a:r>
              <a:endParaRPr lang="tr-TR" sz="4000" b="1" dirty="0">
                <a:latin typeface="Chromatica Medium" panose="00000600000000000000" pitchFamily="50" charset="0"/>
              </a:endParaRPr>
            </a:p>
          </p:txBody>
        </p:sp>
      </p:grpSp>
      <p:grpSp>
        <p:nvGrpSpPr>
          <p:cNvPr id="7" name="Grup 13">
            <a:extLst>
              <a:ext uri="{FF2B5EF4-FFF2-40B4-BE49-F238E27FC236}">
                <a16:creationId xmlns:a16="http://schemas.microsoft.com/office/drawing/2014/main" id="{777B17DE-9F8F-45A4-B099-64D6C74C3980}"/>
              </a:ext>
            </a:extLst>
          </p:cNvPr>
          <p:cNvGrpSpPr/>
          <p:nvPr/>
        </p:nvGrpSpPr>
        <p:grpSpPr>
          <a:xfrm>
            <a:off x="9254283" y="1681484"/>
            <a:ext cx="7303486" cy="5094580"/>
            <a:chOff x="975398" y="840742"/>
            <a:chExt cx="3651743" cy="2547290"/>
          </a:xfrm>
        </p:grpSpPr>
        <p:pic>
          <p:nvPicPr>
            <p:cNvPr id="8" name="Picture 2" descr="Getty">
              <a:extLst>
                <a:ext uri="{FF2B5EF4-FFF2-40B4-BE49-F238E27FC236}">
                  <a16:creationId xmlns:a16="http://schemas.microsoft.com/office/drawing/2014/main" id="{BD8FB14F-9F0C-40F4-93BA-0251CD6973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Metin kutusu 16">
              <a:extLst>
                <a:ext uri="{FF2B5EF4-FFF2-40B4-BE49-F238E27FC236}">
                  <a16:creationId xmlns:a16="http://schemas.microsoft.com/office/drawing/2014/main" id="{23E3887B-FEE0-4B8E-80B6-DA279B43A819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4000" b="1" dirty="0" err="1">
                  <a:latin typeface="Chromatica Medium" panose="00000600000000000000" pitchFamily="50" charset="0"/>
                </a:rPr>
                <a:t>Practice</a:t>
              </a:r>
              <a:endParaRPr lang="tr-TR" sz="4000" b="1" dirty="0">
                <a:latin typeface="Chromatica Medium" panose="00000600000000000000" pitchFamily="50" charset="0"/>
              </a:endParaRPr>
            </a:p>
          </p:txBody>
        </p:sp>
      </p:grpSp>
      <p:grpSp>
        <p:nvGrpSpPr>
          <p:cNvPr id="10" name="Grup 17">
            <a:extLst>
              <a:ext uri="{FF2B5EF4-FFF2-40B4-BE49-F238E27FC236}">
                <a16:creationId xmlns:a16="http://schemas.microsoft.com/office/drawing/2014/main" id="{591D2D6F-84D1-4F60-9FF8-24833DF3F238}"/>
              </a:ext>
            </a:extLst>
          </p:cNvPr>
          <p:cNvGrpSpPr/>
          <p:nvPr/>
        </p:nvGrpSpPr>
        <p:grpSpPr>
          <a:xfrm>
            <a:off x="16059437" y="1681484"/>
            <a:ext cx="7303486" cy="5094580"/>
            <a:chOff x="975398" y="840742"/>
            <a:chExt cx="3651743" cy="2547290"/>
          </a:xfrm>
        </p:grpSpPr>
        <p:pic>
          <p:nvPicPr>
            <p:cNvPr id="11" name="Picture 2" descr="Getty">
              <a:extLst>
                <a:ext uri="{FF2B5EF4-FFF2-40B4-BE49-F238E27FC236}">
                  <a16:creationId xmlns:a16="http://schemas.microsoft.com/office/drawing/2014/main" id="{B6973991-52B3-4539-A1E7-83F416EE96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Metin kutusu 19">
              <a:extLst>
                <a:ext uri="{FF2B5EF4-FFF2-40B4-BE49-F238E27FC236}">
                  <a16:creationId xmlns:a16="http://schemas.microsoft.com/office/drawing/2014/main" id="{EA90A6AF-BF07-4565-8057-9384D7BAF9F3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4000" b="1" dirty="0" err="1">
                  <a:latin typeface="Chromatica Medium" panose="00000600000000000000" pitchFamily="50" charset="0"/>
                </a:rPr>
                <a:t>Practice</a:t>
              </a:r>
              <a:endParaRPr lang="tr-TR" sz="4000" b="1" dirty="0">
                <a:latin typeface="Chromatica Medium" panose="00000600000000000000" pitchFamily="50" charset="0"/>
              </a:endParaRPr>
            </a:p>
          </p:txBody>
        </p:sp>
      </p:grpSp>
      <p:grpSp>
        <p:nvGrpSpPr>
          <p:cNvPr id="13" name="Grup 20">
            <a:extLst>
              <a:ext uri="{FF2B5EF4-FFF2-40B4-BE49-F238E27FC236}">
                <a16:creationId xmlns:a16="http://schemas.microsoft.com/office/drawing/2014/main" id="{5E5036D7-741A-4280-84FF-BB8E7DAABE14}"/>
              </a:ext>
            </a:extLst>
          </p:cNvPr>
          <p:cNvGrpSpPr/>
          <p:nvPr/>
        </p:nvGrpSpPr>
        <p:grpSpPr>
          <a:xfrm>
            <a:off x="1950795" y="6482084"/>
            <a:ext cx="7303486" cy="5094580"/>
            <a:chOff x="975398" y="840742"/>
            <a:chExt cx="3651743" cy="2547290"/>
          </a:xfrm>
        </p:grpSpPr>
        <p:pic>
          <p:nvPicPr>
            <p:cNvPr id="14" name="Picture 2" descr="Getty">
              <a:extLst>
                <a:ext uri="{FF2B5EF4-FFF2-40B4-BE49-F238E27FC236}">
                  <a16:creationId xmlns:a16="http://schemas.microsoft.com/office/drawing/2014/main" id="{D292D434-180E-4BC1-9DB3-0917D5DB60A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Metin kutusu 22">
              <a:extLst>
                <a:ext uri="{FF2B5EF4-FFF2-40B4-BE49-F238E27FC236}">
                  <a16:creationId xmlns:a16="http://schemas.microsoft.com/office/drawing/2014/main" id="{576B19F5-F338-4345-98A3-50BB5451F946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4000" b="1" dirty="0" err="1">
                  <a:latin typeface="Chromatica Medium" panose="00000600000000000000" pitchFamily="50" charset="0"/>
                </a:rPr>
                <a:t>Practice</a:t>
              </a:r>
              <a:endParaRPr lang="tr-TR" sz="4000" b="1" dirty="0">
                <a:latin typeface="Chromatica Medium" panose="00000600000000000000" pitchFamily="50" charset="0"/>
              </a:endParaRPr>
            </a:p>
          </p:txBody>
        </p:sp>
      </p:grpSp>
      <p:grpSp>
        <p:nvGrpSpPr>
          <p:cNvPr id="16" name="Grup 23">
            <a:extLst>
              <a:ext uri="{FF2B5EF4-FFF2-40B4-BE49-F238E27FC236}">
                <a16:creationId xmlns:a16="http://schemas.microsoft.com/office/drawing/2014/main" id="{FECBCC7F-E2D0-4548-A288-27F429D37242}"/>
              </a:ext>
            </a:extLst>
          </p:cNvPr>
          <p:cNvGrpSpPr/>
          <p:nvPr/>
        </p:nvGrpSpPr>
        <p:grpSpPr>
          <a:xfrm>
            <a:off x="9057753" y="6482084"/>
            <a:ext cx="7303486" cy="5094580"/>
            <a:chOff x="975398" y="840742"/>
            <a:chExt cx="3651743" cy="2547290"/>
          </a:xfrm>
        </p:grpSpPr>
        <p:pic>
          <p:nvPicPr>
            <p:cNvPr id="17" name="Picture 2" descr="Getty">
              <a:extLst>
                <a:ext uri="{FF2B5EF4-FFF2-40B4-BE49-F238E27FC236}">
                  <a16:creationId xmlns:a16="http://schemas.microsoft.com/office/drawing/2014/main" id="{7E7B6D1E-3B29-4042-BFF9-7F3DA9AB95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Metin kutusu 25">
              <a:extLst>
                <a:ext uri="{FF2B5EF4-FFF2-40B4-BE49-F238E27FC236}">
                  <a16:creationId xmlns:a16="http://schemas.microsoft.com/office/drawing/2014/main" id="{D0851D81-A594-4B6D-A80C-FB395EE53651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4000" b="1" dirty="0" err="1">
                  <a:latin typeface="Chromatica Medium" panose="00000600000000000000" pitchFamily="50" charset="0"/>
                </a:rPr>
                <a:t>Practice</a:t>
              </a:r>
              <a:endParaRPr lang="tr-TR" sz="4000" b="1" dirty="0">
                <a:latin typeface="Chromatica Medium" panose="00000600000000000000" pitchFamily="50" charset="0"/>
              </a:endParaRPr>
            </a:p>
          </p:txBody>
        </p:sp>
      </p:grpSp>
      <p:grpSp>
        <p:nvGrpSpPr>
          <p:cNvPr id="19" name="Grup 26">
            <a:extLst>
              <a:ext uri="{FF2B5EF4-FFF2-40B4-BE49-F238E27FC236}">
                <a16:creationId xmlns:a16="http://schemas.microsoft.com/office/drawing/2014/main" id="{739C42DF-D4AA-4372-B2A3-578DBB1CC45F}"/>
              </a:ext>
            </a:extLst>
          </p:cNvPr>
          <p:cNvGrpSpPr/>
          <p:nvPr/>
        </p:nvGrpSpPr>
        <p:grpSpPr>
          <a:xfrm>
            <a:off x="16308603" y="6412886"/>
            <a:ext cx="7303486" cy="5094580"/>
            <a:chOff x="975398" y="840742"/>
            <a:chExt cx="3651743" cy="2547290"/>
          </a:xfrm>
        </p:grpSpPr>
        <p:pic>
          <p:nvPicPr>
            <p:cNvPr id="20" name="Picture 2" descr="Getty">
              <a:extLst>
                <a:ext uri="{FF2B5EF4-FFF2-40B4-BE49-F238E27FC236}">
                  <a16:creationId xmlns:a16="http://schemas.microsoft.com/office/drawing/2014/main" id="{9CC6F8B2-E6E1-47C1-B29E-648DA323E0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Metin kutusu 28">
              <a:extLst>
                <a:ext uri="{FF2B5EF4-FFF2-40B4-BE49-F238E27FC236}">
                  <a16:creationId xmlns:a16="http://schemas.microsoft.com/office/drawing/2014/main" id="{F61E1BA1-4B3D-4BF9-8145-F3A9EF1CB955}"/>
                </a:ext>
              </a:extLst>
            </p:cNvPr>
            <p:cNvSpPr txBox="1"/>
            <p:nvPr/>
          </p:nvSpPr>
          <p:spPr>
            <a:xfrm>
              <a:off x="1702719" y="840742"/>
              <a:ext cx="21971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4000" b="1" dirty="0" err="1">
                  <a:latin typeface="Chromatica Medium" panose="00000600000000000000" pitchFamily="50" charset="0"/>
                </a:rPr>
                <a:t>Practice</a:t>
              </a:r>
              <a:endParaRPr lang="tr-TR" sz="4000" b="1" dirty="0">
                <a:latin typeface="Chromatica Medium" panose="00000600000000000000" pitchFamily="50" charset="0"/>
              </a:endParaRPr>
            </a:p>
          </p:txBody>
        </p:sp>
      </p:grpSp>
      <p:grpSp>
        <p:nvGrpSpPr>
          <p:cNvPr id="22" name="Grup 29">
            <a:extLst>
              <a:ext uri="{FF2B5EF4-FFF2-40B4-BE49-F238E27FC236}">
                <a16:creationId xmlns:a16="http://schemas.microsoft.com/office/drawing/2014/main" id="{B1DCEDA1-A6D5-4524-B7D0-9B5E35FB35BC}"/>
              </a:ext>
            </a:extLst>
          </p:cNvPr>
          <p:cNvGrpSpPr/>
          <p:nvPr/>
        </p:nvGrpSpPr>
        <p:grpSpPr>
          <a:xfrm rot="19247595">
            <a:off x="351724" y="1245673"/>
            <a:ext cx="7303486" cy="5048414"/>
            <a:chOff x="975398" y="863825"/>
            <a:chExt cx="3651743" cy="2524207"/>
          </a:xfrm>
        </p:grpSpPr>
        <p:pic>
          <p:nvPicPr>
            <p:cNvPr id="23" name="Picture 2" descr="Getty">
              <a:extLst>
                <a:ext uri="{FF2B5EF4-FFF2-40B4-BE49-F238E27FC236}">
                  <a16:creationId xmlns:a16="http://schemas.microsoft.com/office/drawing/2014/main" id="{71868B9A-CAF1-4D95-BFD3-5A43E4AF6D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Metin kutusu 31">
              <a:extLst>
                <a:ext uri="{FF2B5EF4-FFF2-40B4-BE49-F238E27FC236}">
                  <a16:creationId xmlns:a16="http://schemas.microsoft.com/office/drawing/2014/main" id="{49E786DC-3246-40E8-B33E-B14A28BB0765}"/>
                </a:ext>
              </a:extLst>
            </p:cNvPr>
            <p:cNvSpPr txBox="1"/>
            <p:nvPr/>
          </p:nvSpPr>
          <p:spPr>
            <a:xfrm>
              <a:off x="1702719" y="863825"/>
              <a:ext cx="21971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4000" b="1" dirty="0" err="1"/>
                <a:t>Practice</a:t>
              </a:r>
              <a:endParaRPr lang="tr-TR" sz="4000" b="1" dirty="0"/>
            </a:p>
          </p:txBody>
        </p:sp>
      </p:grpSp>
      <p:grpSp>
        <p:nvGrpSpPr>
          <p:cNvPr id="25" name="Grup 32">
            <a:extLst>
              <a:ext uri="{FF2B5EF4-FFF2-40B4-BE49-F238E27FC236}">
                <a16:creationId xmlns:a16="http://schemas.microsoft.com/office/drawing/2014/main" id="{E834F417-88A1-40D3-BF91-D64C1E766159}"/>
              </a:ext>
            </a:extLst>
          </p:cNvPr>
          <p:cNvGrpSpPr/>
          <p:nvPr/>
        </p:nvGrpSpPr>
        <p:grpSpPr>
          <a:xfrm rot="2745204">
            <a:off x="15125383" y="2460396"/>
            <a:ext cx="7303486" cy="5048414"/>
            <a:chOff x="975398" y="863825"/>
            <a:chExt cx="3651743" cy="2524207"/>
          </a:xfrm>
        </p:grpSpPr>
        <p:pic>
          <p:nvPicPr>
            <p:cNvPr id="26" name="Picture 2" descr="Getty">
              <a:extLst>
                <a:ext uri="{FF2B5EF4-FFF2-40B4-BE49-F238E27FC236}">
                  <a16:creationId xmlns:a16="http://schemas.microsoft.com/office/drawing/2014/main" id="{BA46F840-3E99-468E-AEAF-B8871212B3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Metin kutusu 34">
              <a:extLst>
                <a:ext uri="{FF2B5EF4-FFF2-40B4-BE49-F238E27FC236}">
                  <a16:creationId xmlns:a16="http://schemas.microsoft.com/office/drawing/2014/main" id="{5E98E438-1CAE-4045-B316-A7B444F89AF0}"/>
                </a:ext>
              </a:extLst>
            </p:cNvPr>
            <p:cNvSpPr txBox="1"/>
            <p:nvPr/>
          </p:nvSpPr>
          <p:spPr>
            <a:xfrm>
              <a:off x="1702719" y="863825"/>
              <a:ext cx="21971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4000" b="1" dirty="0" err="1">
                  <a:latin typeface="Chromatica Medium" panose="00000600000000000000" pitchFamily="50" charset="0"/>
                </a:rPr>
                <a:t>Practice</a:t>
              </a:r>
              <a:endParaRPr lang="tr-TR" sz="4000" b="1" dirty="0">
                <a:latin typeface="Chromatica Medium" panose="00000600000000000000" pitchFamily="50" charset="0"/>
              </a:endParaRPr>
            </a:p>
          </p:txBody>
        </p:sp>
      </p:grpSp>
      <p:grpSp>
        <p:nvGrpSpPr>
          <p:cNvPr id="28" name="Grup 35">
            <a:extLst>
              <a:ext uri="{FF2B5EF4-FFF2-40B4-BE49-F238E27FC236}">
                <a16:creationId xmlns:a16="http://schemas.microsoft.com/office/drawing/2014/main" id="{8F229BE3-77C8-4E89-9709-1B94B6E23C64}"/>
              </a:ext>
            </a:extLst>
          </p:cNvPr>
          <p:cNvGrpSpPr/>
          <p:nvPr/>
        </p:nvGrpSpPr>
        <p:grpSpPr>
          <a:xfrm rot="2968814">
            <a:off x="9026681" y="2201403"/>
            <a:ext cx="7303486" cy="5048414"/>
            <a:chOff x="975398" y="863825"/>
            <a:chExt cx="3651743" cy="2524207"/>
          </a:xfrm>
        </p:grpSpPr>
        <p:pic>
          <p:nvPicPr>
            <p:cNvPr id="29" name="Picture 2" descr="Getty">
              <a:extLst>
                <a:ext uri="{FF2B5EF4-FFF2-40B4-BE49-F238E27FC236}">
                  <a16:creationId xmlns:a16="http://schemas.microsoft.com/office/drawing/2014/main" id="{20BCCEA8-B8C6-4922-9562-CECB77D3BF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Metin kutusu 37">
              <a:extLst>
                <a:ext uri="{FF2B5EF4-FFF2-40B4-BE49-F238E27FC236}">
                  <a16:creationId xmlns:a16="http://schemas.microsoft.com/office/drawing/2014/main" id="{3297DA4F-89FF-4363-B3B0-157DA8696F4F}"/>
                </a:ext>
              </a:extLst>
            </p:cNvPr>
            <p:cNvSpPr txBox="1"/>
            <p:nvPr/>
          </p:nvSpPr>
          <p:spPr>
            <a:xfrm>
              <a:off x="1702719" y="863825"/>
              <a:ext cx="21971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4000" b="1" dirty="0" err="1">
                  <a:latin typeface="Chromatica Medium" panose="00000600000000000000" pitchFamily="50" charset="0"/>
                </a:rPr>
                <a:t>Practice</a:t>
              </a:r>
              <a:endParaRPr lang="tr-TR" sz="4000" b="1" dirty="0">
                <a:latin typeface="Chromatica Medium" panose="00000600000000000000" pitchFamily="50" charset="0"/>
              </a:endParaRPr>
            </a:p>
          </p:txBody>
        </p:sp>
      </p:grpSp>
      <p:grpSp>
        <p:nvGrpSpPr>
          <p:cNvPr id="31" name="Grup 38">
            <a:extLst>
              <a:ext uri="{FF2B5EF4-FFF2-40B4-BE49-F238E27FC236}">
                <a16:creationId xmlns:a16="http://schemas.microsoft.com/office/drawing/2014/main" id="{A8D8E1A7-C11F-4FA3-BF47-2704B016B9FA}"/>
              </a:ext>
            </a:extLst>
          </p:cNvPr>
          <p:cNvGrpSpPr/>
          <p:nvPr/>
        </p:nvGrpSpPr>
        <p:grpSpPr>
          <a:xfrm rot="19791597">
            <a:off x="4563761" y="5825980"/>
            <a:ext cx="7303486" cy="5048414"/>
            <a:chOff x="975398" y="863825"/>
            <a:chExt cx="3651743" cy="2524207"/>
          </a:xfrm>
        </p:grpSpPr>
        <p:pic>
          <p:nvPicPr>
            <p:cNvPr id="32" name="Picture 2" descr="Getty">
              <a:extLst>
                <a:ext uri="{FF2B5EF4-FFF2-40B4-BE49-F238E27FC236}">
                  <a16:creationId xmlns:a16="http://schemas.microsoft.com/office/drawing/2014/main" id="{28ADC354-9714-48D9-93A6-7C22E4F5BB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Metin kutusu 40">
              <a:extLst>
                <a:ext uri="{FF2B5EF4-FFF2-40B4-BE49-F238E27FC236}">
                  <a16:creationId xmlns:a16="http://schemas.microsoft.com/office/drawing/2014/main" id="{D87735EB-C4A9-4CC0-8A7E-9C39BE828609}"/>
                </a:ext>
              </a:extLst>
            </p:cNvPr>
            <p:cNvSpPr txBox="1"/>
            <p:nvPr/>
          </p:nvSpPr>
          <p:spPr>
            <a:xfrm>
              <a:off x="1702719" y="863825"/>
              <a:ext cx="21971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4000" b="1" dirty="0" err="1">
                  <a:latin typeface="Chromatica Medium" panose="00000600000000000000" pitchFamily="50" charset="0"/>
                </a:rPr>
                <a:t>Practice</a:t>
              </a:r>
              <a:endParaRPr lang="tr-TR" sz="4000" b="1" dirty="0">
                <a:latin typeface="Chromatica Medium" panose="00000600000000000000" pitchFamily="50" charset="0"/>
              </a:endParaRPr>
            </a:p>
          </p:txBody>
        </p:sp>
      </p:grpSp>
      <p:grpSp>
        <p:nvGrpSpPr>
          <p:cNvPr id="34" name="Grup 41">
            <a:extLst>
              <a:ext uri="{FF2B5EF4-FFF2-40B4-BE49-F238E27FC236}">
                <a16:creationId xmlns:a16="http://schemas.microsoft.com/office/drawing/2014/main" id="{10CDB8F5-429A-485B-83E4-6904DFFBCCB7}"/>
              </a:ext>
            </a:extLst>
          </p:cNvPr>
          <p:cNvGrpSpPr/>
          <p:nvPr/>
        </p:nvGrpSpPr>
        <p:grpSpPr>
          <a:xfrm rot="19791597">
            <a:off x="13738725" y="5789848"/>
            <a:ext cx="7303486" cy="5048414"/>
            <a:chOff x="975398" y="863825"/>
            <a:chExt cx="3651743" cy="2524207"/>
          </a:xfrm>
        </p:grpSpPr>
        <p:pic>
          <p:nvPicPr>
            <p:cNvPr id="35" name="Picture 2" descr="Getty">
              <a:extLst>
                <a:ext uri="{FF2B5EF4-FFF2-40B4-BE49-F238E27FC236}">
                  <a16:creationId xmlns:a16="http://schemas.microsoft.com/office/drawing/2014/main" id="{392C2F3D-6924-4D1D-999E-E8E1E1B766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Metin kutusu 43">
              <a:extLst>
                <a:ext uri="{FF2B5EF4-FFF2-40B4-BE49-F238E27FC236}">
                  <a16:creationId xmlns:a16="http://schemas.microsoft.com/office/drawing/2014/main" id="{48D29320-E4CA-4C20-ABA4-1CA685930E7E}"/>
                </a:ext>
              </a:extLst>
            </p:cNvPr>
            <p:cNvSpPr txBox="1"/>
            <p:nvPr/>
          </p:nvSpPr>
          <p:spPr>
            <a:xfrm>
              <a:off x="1702719" y="863825"/>
              <a:ext cx="21971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4000" b="1" dirty="0" err="1">
                  <a:latin typeface="Chromatica Medium" panose="00000600000000000000" pitchFamily="50" charset="0"/>
                </a:rPr>
                <a:t>Practice</a:t>
              </a:r>
              <a:endParaRPr lang="tr-TR" sz="4000" b="1" dirty="0">
                <a:latin typeface="Chromatica Medium" panose="00000600000000000000" pitchFamily="50" charset="0"/>
              </a:endParaRPr>
            </a:p>
          </p:txBody>
        </p:sp>
      </p:grpSp>
      <p:grpSp>
        <p:nvGrpSpPr>
          <p:cNvPr id="37" name="Grup 44">
            <a:extLst>
              <a:ext uri="{FF2B5EF4-FFF2-40B4-BE49-F238E27FC236}">
                <a16:creationId xmlns:a16="http://schemas.microsoft.com/office/drawing/2014/main" id="{83C994E9-FBB4-4983-8AA7-06265F68F434}"/>
              </a:ext>
            </a:extLst>
          </p:cNvPr>
          <p:cNvGrpSpPr/>
          <p:nvPr/>
        </p:nvGrpSpPr>
        <p:grpSpPr>
          <a:xfrm rot="5206133">
            <a:off x="10211306" y="6953747"/>
            <a:ext cx="7303486" cy="5048412"/>
            <a:chOff x="975398" y="863826"/>
            <a:chExt cx="3651743" cy="2524206"/>
          </a:xfrm>
        </p:grpSpPr>
        <p:pic>
          <p:nvPicPr>
            <p:cNvPr id="38" name="Picture 2" descr="Getty">
              <a:extLst>
                <a:ext uri="{FF2B5EF4-FFF2-40B4-BE49-F238E27FC236}">
                  <a16:creationId xmlns:a16="http://schemas.microsoft.com/office/drawing/2014/main" id="{8C1B854A-5441-4C49-B7A6-7EE2FD7E6B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Metin kutusu 46">
              <a:extLst>
                <a:ext uri="{FF2B5EF4-FFF2-40B4-BE49-F238E27FC236}">
                  <a16:creationId xmlns:a16="http://schemas.microsoft.com/office/drawing/2014/main" id="{E2BE1E45-6E52-4C6D-85AF-3138BC1E1163}"/>
                </a:ext>
              </a:extLst>
            </p:cNvPr>
            <p:cNvSpPr txBox="1"/>
            <p:nvPr/>
          </p:nvSpPr>
          <p:spPr>
            <a:xfrm>
              <a:off x="1702719" y="863826"/>
              <a:ext cx="21971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4000" b="1" dirty="0" err="1">
                  <a:latin typeface="Chromatica Medium" panose="00000600000000000000" pitchFamily="50" charset="0"/>
                </a:rPr>
                <a:t>Practice</a:t>
              </a:r>
              <a:endParaRPr lang="tr-TR" sz="4000" b="1" dirty="0">
                <a:latin typeface="Chromatica Medium" panose="00000600000000000000" pitchFamily="50" charset="0"/>
              </a:endParaRPr>
            </a:p>
          </p:txBody>
        </p:sp>
      </p:grpSp>
      <p:grpSp>
        <p:nvGrpSpPr>
          <p:cNvPr id="40" name="Grup 47">
            <a:extLst>
              <a:ext uri="{FF2B5EF4-FFF2-40B4-BE49-F238E27FC236}">
                <a16:creationId xmlns:a16="http://schemas.microsoft.com/office/drawing/2014/main" id="{014565BA-CAA9-4B27-A9AC-A24E29E3A10A}"/>
              </a:ext>
            </a:extLst>
          </p:cNvPr>
          <p:cNvGrpSpPr/>
          <p:nvPr/>
        </p:nvGrpSpPr>
        <p:grpSpPr>
          <a:xfrm rot="19791597">
            <a:off x="11266439" y="574268"/>
            <a:ext cx="7303486" cy="5048414"/>
            <a:chOff x="975398" y="863825"/>
            <a:chExt cx="3651743" cy="2524207"/>
          </a:xfrm>
        </p:grpSpPr>
        <p:pic>
          <p:nvPicPr>
            <p:cNvPr id="41" name="Picture 2" descr="Getty">
              <a:extLst>
                <a:ext uri="{FF2B5EF4-FFF2-40B4-BE49-F238E27FC236}">
                  <a16:creationId xmlns:a16="http://schemas.microsoft.com/office/drawing/2014/main" id="{15BF0E9D-64F8-4AB4-9C85-91C2CB0621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Metin kutusu 49">
              <a:extLst>
                <a:ext uri="{FF2B5EF4-FFF2-40B4-BE49-F238E27FC236}">
                  <a16:creationId xmlns:a16="http://schemas.microsoft.com/office/drawing/2014/main" id="{E3238C33-F780-4B4F-9338-45C31083BC9B}"/>
                </a:ext>
              </a:extLst>
            </p:cNvPr>
            <p:cNvSpPr txBox="1"/>
            <p:nvPr/>
          </p:nvSpPr>
          <p:spPr>
            <a:xfrm>
              <a:off x="1702719" y="863825"/>
              <a:ext cx="21971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4000" b="1" dirty="0" err="1"/>
                <a:t>Practice</a:t>
              </a:r>
              <a:endParaRPr lang="tr-TR" sz="4000" b="1" dirty="0"/>
            </a:p>
          </p:txBody>
        </p:sp>
      </p:grpSp>
      <p:grpSp>
        <p:nvGrpSpPr>
          <p:cNvPr id="43" name="Grup 50">
            <a:extLst>
              <a:ext uri="{FF2B5EF4-FFF2-40B4-BE49-F238E27FC236}">
                <a16:creationId xmlns:a16="http://schemas.microsoft.com/office/drawing/2014/main" id="{465FD69F-6425-4A55-B233-F4C5AAB36929}"/>
              </a:ext>
            </a:extLst>
          </p:cNvPr>
          <p:cNvGrpSpPr/>
          <p:nvPr/>
        </p:nvGrpSpPr>
        <p:grpSpPr>
          <a:xfrm rot="19791597">
            <a:off x="2051861" y="7969460"/>
            <a:ext cx="7303486" cy="5048414"/>
            <a:chOff x="975398" y="863825"/>
            <a:chExt cx="3651743" cy="2524207"/>
          </a:xfrm>
        </p:grpSpPr>
        <p:pic>
          <p:nvPicPr>
            <p:cNvPr id="44" name="Picture 2" descr="Getty">
              <a:extLst>
                <a:ext uri="{FF2B5EF4-FFF2-40B4-BE49-F238E27FC236}">
                  <a16:creationId xmlns:a16="http://schemas.microsoft.com/office/drawing/2014/main" id="{66AE4C93-D8F9-47B1-8FE7-3087F532E4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Metin kutusu 52">
              <a:extLst>
                <a:ext uri="{FF2B5EF4-FFF2-40B4-BE49-F238E27FC236}">
                  <a16:creationId xmlns:a16="http://schemas.microsoft.com/office/drawing/2014/main" id="{106B7E67-09DC-41BA-8379-CEE62B0F7AFF}"/>
                </a:ext>
              </a:extLst>
            </p:cNvPr>
            <p:cNvSpPr txBox="1"/>
            <p:nvPr/>
          </p:nvSpPr>
          <p:spPr>
            <a:xfrm>
              <a:off x="1702719" y="863825"/>
              <a:ext cx="21971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4000" b="1" dirty="0" err="1">
                  <a:latin typeface="Chromatica Medium" panose="00000600000000000000" pitchFamily="50" charset="0"/>
                </a:rPr>
                <a:t>Practice</a:t>
              </a:r>
              <a:endParaRPr lang="tr-TR" sz="4000" b="1" dirty="0">
                <a:latin typeface="Chromatica Medium" panose="00000600000000000000" pitchFamily="50" charset="0"/>
              </a:endParaRPr>
            </a:p>
          </p:txBody>
        </p:sp>
      </p:grpSp>
      <p:grpSp>
        <p:nvGrpSpPr>
          <p:cNvPr id="46" name="Grup 53">
            <a:extLst>
              <a:ext uri="{FF2B5EF4-FFF2-40B4-BE49-F238E27FC236}">
                <a16:creationId xmlns:a16="http://schemas.microsoft.com/office/drawing/2014/main" id="{5C574840-D020-4956-8E7E-7C8391FB6A4A}"/>
              </a:ext>
            </a:extLst>
          </p:cNvPr>
          <p:cNvGrpSpPr/>
          <p:nvPr/>
        </p:nvGrpSpPr>
        <p:grpSpPr>
          <a:xfrm rot="19791597">
            <a:off x="4910115" y="755550"/>
            <a:ext cx="7303486" cy="5048414"/>
            <a:chOff x="975398" y="863825"/>
            <a:chExt cx="3651743" cy="2524207"/>
          </a:xfrm>
        </p:grpSpPr>
        <p:pic>
          <p:nvPicPr>
            <p:cNvPr id="47" name="Picture 2" descr="Getty">
              <a:extLst>
                <a:ext uri="{FF2B5EF4-FFF2-40B4-BE49-F238E27FC236}">
                  <a16:creationId xmlns:a16="http://schemas.microsoft.com/office/drawing/2014/main" id="{BC48D0A0-7604-4F86-BE91-EF1DA285E7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Metin kutusu 55">
              <a:extLst>
                <a:ext uri="{FF2B5EF4-FFF2-40B4-BE49-F238E27FC236}">
                  <a16:creationId xmlns:a16="http://schemas.microsoft.com/office/drawing/2014/main" id="{43DDFAAD-6586-4DF1-9FE8-A94F1BBD2BF3}"/>
                </a:ext>
              </a:extLst>
            </p:cNvPr>
            <p:cNvSpPr txBox="1"/>
            <p:nvPr/>
          </p:nvSpPr>
          <p:spPr>
            <a:xfrm>
              <a:off x="1702719" y="863825"/>
              <a:ext cx="21971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4000" b="1" dirty="0" err="1"/>
                <a:t>Practice</a:t>
              </a:r>
              <a:endParaRPr lang="tr-TR" sz="4000" b="1" dirty="0"/>
            </a:p>
          </p:txBody>
        </p:sp>
      </p:grpSp>
      <p:grpSp>
        <p:nvGrpSpPr>
          <p:cNvPr id="49" name="Grup 56">
            <a:extLst>
              <a:ext uri="{FF2B5EF4-FFF2-40B4-BE49-F238E27FC236}">
                <a16:creationId xmlns:a16="http://schemas.microsoft.com/office/drawing/2014/main" id="{17A7CB54-C3A4-4FBE-A22E-CE8C71DDAAFF}"/>
              </a:ext>
            </a:extLst>
          </p:cNvPr>
          <p:cNvGrpSpPr/>
          <p:nvPr/>
        </p:nvGrpSpPr>
        <p:grpSpPr>
          <a:xfrm rot="19791597">
            <a:off x="16602699" y="8345246"/>
            <a:ext cx="7303486" cy="5048414"/>
            <a:chOff x="975398" y="863825"/>
            <a:chExt cx="3651743" cy="2524207"/>
          </a:xfrm>
        </p:grpSpPr>
        <p:pic>
          <p:nvPicPr>
            <p:cNvPr id="50" name="Picture 2" descr="Getty">
              <a:extLst>
                <a:ext uri="{FF2B5EF4-FFF2-40B4-BE49-F238E27FC236}">
                  <a16:creationId xmlns:a16="http://schemas.microsoft.com/office/drawing/2014/main" id="{8DDC107D-4AFA-48C4-889B-6917B2C3FA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Metin kutusu 58">
              <a:extLst>
                <a:ext uri="{FF2B5EF4-FFF2-40B4-BE49-F238E27FC236}">
                  <a16:creationId xmlns:a16="http://schemas.microsoft.com/office/drawing/2014/main" id="{4B23CCA0-0CDD-4392-8999-61B71A9C0D70}"/>
                </a:ext>
              </a:extLst>
            </p:cNvPr>
            <p:cNvSpPr txBox="1"/>
            <p:nvPr/>
          </p:nvSpPr>
          <p:spPr>
            <a:xfrm>
              <a:off x="1702719" y="863825"/>
              <a:ext cx="21971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4000" b="1" dirty="0" err="1">
                  <a:latin typeface="Chromatica Medium" panose="00000600000000000000" pitchFamily="50" charset="0"/>
                </a:rPr>
                <a:t>Practice</a:t>
              </a:r>
              <a:endParaRPr lang="tr-TR" sz="4000" b="1" dirty="0">
                <a:latin typeface="Chromatica Medium" panose="00000600000000000000" pitchFamily="50" charset="0"/>
              </a:endParaRPr>
            </a:p>
          </p:txBody>
        </p:sp>
      </p:grpSp>
      <p:grpSp>
        <p:nvGrpSpPr>
          <p:cNvPr id="52" name="Grup 59">
            <a:extLst>
              <a:ext uri="{FF2B5EF4-FFF2-40B4-BE49-F238E27FC236}">
                <a16:creationId xmlns:a16="http://schemas.microsoft.com/office/drawing/2014/main" id="{326B1C18-FE49-48BF-A68D-856994DD55B0}"/>
              </a:ext>
            </a:extLst>
          </p:cNvPr>
          <p:cNvGrpSpPr/>
          <p:nvPr/>
        </p:nvGrpSpPr>
        <p:grpSpPr>
          <a:xfrm rot="2864526">
            <a:off x="16030544" y="1112762"/>
            <a:ext cx="7303486" cy="5048414"/>
            <a:chOff x="975398" y="863825"/>
            <a:chExt cx="3651743" cy="2524207"/>
          </a:xfrm>
        </p:grpSpPr>
        <p:pic>
          <p:nvPicPr>
            <p:cNvPr id="53" name="Picture 2" descr="Getty">
              <a:extLst>
                <a:ext uri="{FF2B5EF4-FFF2-40B4-BE49-F238E27FC236}">
                  <a16:creationId xmlns:a16="http://schemas.microsoft.com/office/drawing/2014/main" id="{FDBF4139-FB8B-48EA-92BE-040E7A2FBB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64" r="9773"/>
            <a:stretch/>
          </p:blipFill>
          <p:spPr bwMode="auto">
            <a:xfrm>
              <a:off x="975398" y="1251257"/>
              <a:ext cx="3651743" cy="2136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Metin kutusu 61">
              <a:extLst>
                <a:ext uri="{FF2B5EF4-FFF2-40B4-BE49-F238E27FC236}">
                  <a16:creationId xmlns:a16="http://schemas.microsoft.com/office/drawing/2014/main" id="{527954E7-9AA9-41B5-8064-7E99E8088EF9}"/>
                </a:ext>
              </a:extLst>
            </p:cNvPr>
            <p:cNvSpPr txBox="1"/>
            <p:nvPr/>
          </p:nvSpPr>
          <p:spPr>
            <a:xfrm>
              <a:off x="1702719" y="863825"/>
              <a:ext cx="2197100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r-TR" sz="4000" b="1" dirty="0" err="1"/>
                <a:t>Practice</a:t>
              </a:r>
              <a:endParaRPr lang="tr-TR" sz="4000" b="1" dirty="0"/>
            </a:p>
          </p:txBody>
        </p:sp>
      </p:grpSp>
      <p:sp>
        <p:nvSpPr>
          <p:cNvPr id="55" name="Dikdörtgen 4">
            <a:extLst>
              <a:ext uri="{FF2B5EF4-FFF2-40B4-BE49-F238E27FC236}">
                <a16:creationId xmlns:a16="http://schemas.microsoft.com/office/drawing/2014/main" id="{201FB5DC-DD61-4D85-AF02-EB1CF25539EA}"/>
              </a:ext>
            </a:extLst>
          </p:cNvPr>
          <p:cNvSpPr/>
          <p:nvPr/>
        </p:nvSpPr>
        <p:spPr>
          <a:xfrm>
            <a:off x="9167175" y="13252765"/>
            <a:ext cx="65004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latin typeface="Chromatica Medium" panose="00000600000000000000" pitchFamily="50" charset="0"/>
              </a:rPr>
              <a:t>Görsel: https://www.dictionary.com/e/practice-vs-practise/</a:t>
            </a:r>
          </a:p>
        </p:txBody>
      </p:sp>
    </p:spTree>
    <p:extLst>
      <p:ext uri="{BB962C8B-B14F-4D97-AF65-F5344CB8AC3E}">
        <p14:creationId xmlns:p14="http://schemas.microsoft.com/office/powerpoint/2010/main" val="23790401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B2FBD1-C539-4D5D-8C0F-8D0B0A5BFF6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Motivasyon</a:t>
            </a:r>
          </a:p>
        </p:txBody>
      </p:sp>
      <p:pic>
        <p:nvPicPr>
          <p:cNvPr id="3" name="Picture 4" descr="Jean Claude Van Damme&amp;#39;ın Rol Aldığı En İyi 10 Aksiyon! - Beyazperde.com">
            <a:extLst>
              <a:ext uri="{FF2B5EF4-FFF2-40B4-BE49-F238E27FC236}">
                <a16:creationId xmlns:a16="http://schemas.microsoft.com/office/drawing/2014/main" id="{3D48D5D8-9DE7-42C1-B82C-AA20ACFE0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345" y="1736272"/>
            <a:ext cx="19241310" cy="1082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746517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5BA199-825F-45CF-8631-F3AAC5F04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Motivasyon</a:t>
            </a:r>
          </a:p>
        </p:txBody>
      </p:sp>
      <p:pic>
        <p:nvPicPr>
          <p:cNvPr id="3" name="Picture 2" descr="Jimnastik Yüksek Bar Duvar çıkartmaları Stüdyo Için çıkarılabilir Vinil  Jimnastikçi Spor Tarzı Duvar çıkartmaları Odası Dekorasyon Spor çıkartmalar  sipariş ~ Ev dekor / F.Dilek-dualari.com">
            <a:extLst>
              <a:ext uri="{FF2B5EF4-FFF2-40B4-BE49-F238E27FC236}">
                <a16:creationId xmlns:a16="http://schemas.microsoft.com/office/drawing/2014/main" id="{DC97A8D4-39DA-4602-AAC0-63480605F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34" y="1641382"/>
            <a:ext cx="11394104" cy="1139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954028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E54E4F-DD52-41A9-B490-5214EE81E3D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Motivasyon</a:t>
            </a:r>
          </a:p>
        </p:txBody>
      </p:sp>
      <p:pic>
        <p:nvPicPr>
          <p:cNvPr id="3" name="Picture 2" descr="No alternative text description for this image">
            <a:extLst>
              <a:ext uri="{FF2B5EF4-FFF2-40B4-BE49-F238E27FC236}">
                <a16:creationId xmlns:a16="http://schemas.microsoft.com/office/drawing/2014/main" id="{649D60A5-981C-44C2-8F80-A2DC16CC82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20" b="14774"/>
          <a:stretch/>
        </p:blipFill>
        <p:spPr bwMode="auto">
          <a:xfrm>
            <a:off x="3760574" y="1736272"/>
            <a:ext cx="16928756" cy="1091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7">
            <a:extLst>
              <a:ext uri="{FF2B5EF4-FFF2-40B4-BE49-F238E27FC236}">
                <a16:creationId xmlns:a16="http://schemas.microsoft.com/office/drawing/2014/main" id="{74E0BE04-193C-4811-BF43-1CDDC6BF3D42}"/>
              </a:ext>
            </a:extLst>
          </p:cNvPr>
          <p:cNvSpPr txBox="1"/>
          <p:nvPr/>
        </p:nvSpPr>
        <p:spPr>
          <a:xfrm>
            <a:off x="3270422" y="13209667"/>
            <a:ext cx="178431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hromatica Medium" panose="00000600000000000000" pitchFamily="50" charset="0"/>
              </a:rPr>
              <a:t>https://biacaip.com/japonlarin-kucuk-adimlarla-baslayan-buyuk-degisimler-felsefesi-kaizen/</a:t>
            </a:r>
          </a:p>
        </p:txBody>
      </p:sp>
    </p:spTree>
    <p:extLst>
      <p:ext uri="{BB962C8B-B14F-4D97-AF65-F5344CB8AC3E}">
        <p14:creationId xmlns:p14="http://schemas.microsoft.com/office/powerpoint/2010/main" val="267577723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93B72F-7D7C-4872-AED7-C43A134F60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MLOps Giriş</a:t>
            </a:r>
          </a:p>
        </p:txBody>
      </p:sp>
      <p:sp>
        <p:nvSpPr>
          <p:cNvPr id="5" name="Metin kutusu 4">
            <a:extLst>
              <a:ext uri="{FF2B5EF4-FFF2-40B4-BE49-F238E27FC236}">
                <a16:creationId xmlns:a16="http://schemas.microsoft.com/office/drawing/2014/main" id="{C74770B5-30E8-4316-B71D-D4A85BD298F3}"/>
              </a:ext>
            </a:extLst>
          </p:cNvPr>
          <p:cNvSpPr txBox="1"/>
          <p:nvPr/>
        </p:nvSpPr>
        <p:spPr>
          <a:xfrm>
            <a:off x="6237940" y="6398528"/>
            <a:ext cx="11908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hangingPunct="1"/>
            <a:r>
              <a:rPr lang="tr-TR" sz="9600" b="1" kern="1200" dirty="0">
                <a:solidFill>
                  <a:srgbClr val="03523C"/>
                </a:solidFill>
                <a:latin typeface="Chromatica" panose="00000500000000000000" pitchFamily="50" charset="0"/>
              </a:rPr>
              <a:t>Acaba öyle mi?</a:t>
            </a:r>
          </a:p>
        </p:txBody>
      </p:sp>
    </p:spTree>
    <p:extLst>
      <p:ext uri="{BB962C8B-B14F-4D97-AF65-F5344CB8AC3E}">
        <p14:creationId xmlns:p14="http://schemas.microsoft.com/office/powerpoint/2010/main" val="42501251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666328-81A0-4513-A470-B859E80EF8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Motivasyon</a:t>
            </a:r>
          </a:p>
        </p:txBody>
      </p:sp>
      <p:sp>
        <p:nvSpPr>
          <p:cNvPr id="3" name="Metin kutusu 1">
            <a:extLst>
              <a:ext uri="{FF2B5EF4-FFF2-40B4-BE49-F238E27FC236}">
                <a16:creationId xmlns:a16="http://schemas.microsoft.com/office/drawing/2014/main" id="{5BEE8825-C13A-4270-AC18-84F27C4F8B54}"/>
              </a:ext>
            </a:extLst>
          </p:cNvPr>
          <p:cNvSpPr txBox="1"/>
          <p:nvPr/>
        </p:nvSpPr>
        <p:spPr>
          <a:xfrm>
            <a:off x="638353" y="5156768"/>
            <a:ext cx="80857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80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Çek kürekleri</a:t>
            </a:r>
            <a:endParaRPr lang="en-US" sz="8000" b="1" dirty="0">
              <a:solidFill>
                <a:srgbClr val="03523C"/>
              </a:solidFill>
              <a:latin typeface="Chromatica Medium" panose="00000600000000000000" pitchFamily="50" charset="0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1774C299-037D-415D-85A7-61BC8E4027EE}"/>
              </a:ext>
            </a:extLst>
          </p:cNvPr>
          <p:cNvSpPr txBox="1"/>
          <p:nvPr/>
        </p:nvSpPr>
        <p:spPr>
          <a:xfrm>
            <a:off x="15097268" y="4949734"/>
            <a:ext cx="8648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0" b="1" dirty="0" err="1">
                <a:solidFill>
                  <a:srgbClr val="03523C"/>
                </a:solidFill>
                <a:latin typeface="Chromatica Medium" panose="00000600000000000000" pitchFamily="50" charset="0"/>
              </a:rPr>
              <a:t>Just</a:t>
            </a:r>
            <a:r>
              <a:rPr lang="tr-TR" sz="80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 </a:t>
            </a:r>
            <a:r>
              <a:rPr lang="tr-TR" sz="8000" b="1" dirty="0" err="1">
                <a:solidFill>
                  <a:srgbClr val="03523C"/>
                </a:solidFill>
                <a:latin typeface="Chromatica Medium" panose="00000600000000000000" pitchFamily="50" charset="0"/>
              </a:rPr>
              <a:t>keep</a:t>
            </a:r>
            <a:r>
              <a:rPr lang="tr-TR" sz="80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 </a:t>
            </a:r>
            <a:r>
              <a:rPr lang="tr-TR" sz="8000" b="1" dirty="0" err="1">
                <a:solidFill>
                  <a:srgbClr val="03523C"/>
                </a:solidFill>
                <a:latin typeface="Chromatica Medium" panose="00000600000000000000" pitchFamily="50" charset="0"/>
              </a:rPr>
              <a:t>rowing</a:t>
            </a:r>
            <a:endParaRPr lang="en-US" sz="8000" b="1" dirty="0">
              <a:solidFill>
                <a:srgbClr val="03523C"/>
              </a:solidFill>
              <a:latin typeface="Chromatica Medium" panose="00000600000000000000" pitchFamily="50" charset="0"/>
            </a:endParaRPr>
          </a:p>
        </p:txBody>
      </p:sp>
      <p:pic>
        <p:nvPicPr>
          <p:cNvPr id="5" name="Picture 2" descr="🚣🏿‍♀️ Woman Rowing Boat Emoji with Dark Skin Tone Meaning">
            <a:extLst>
              <a:ext uri="{FF2B5EF4-FFF2-40B4-BE49-F238E27FC236}">
                <a16:creationId xmlns:a16="http://schemas.microsoft.com/office/drawing/2014/main" id="{65607E07-353A-4B16-89F0-3329F49AF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444" y="2624644"/>
            <a:ext cx="97536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8270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B0481B-0E13-4D11-B3DA-8E7D84E665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Örtük Öğrenme</a:t>
            </a:r>
          </a:p>
        </p:txBody>
      </p:sp>
      <p:sp>
        <p:nvSpPr>
          <p:cNvPr id="3" name="Dikdörtgen 1">
            <a:extLst>
              <a:ext uri="{FF2B5EF4-FFF2-40B4-BE49-F238E27FC236}">
                <a16:creationId xmlns:a16="http://schemas.microsoft.com/office/drawing/2014/main" id="{3E52B429-AD86-4485-9987-3685333F2969}"/>
              </a:ext>
            </a:extLst>
          </p:cNvPr>
          <p:cNvSpPr/>
          <p:nvPr/>
        </p:nvSpPr>
        <p:spPr>
          <a:xfrm>
            <a:off x="2130356" y="1814096"/>
            <a:ext cx="208026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tr-TR" sz="48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Çaba göstermeden, farkında olmadan, pratik yaparken edinilen öğrenme</a:t>
            </a:r>
          </a:p>
        </p:txBody>
      </p:sp>
      <p:pic>
        <p:nvPicPr>
          <p:cNvPr id="4" name="Picture 2" descr="How to Teach an Anxious Kid How to Ride a Bike | Liv Cycling Official site">
            <a:extLst>
              <a:ext uri="{FF2B5EF4-FFF2-40B4-BE49-F238E27FC236}">
                <a16:creationId xmlns:a16="http://schemas.microsoft.com/office/drawing/2014/main" id="{6601B1CC-86C4-445F-A4A4-D094CFDE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737" y="4222512"/>
            <a:ext cx="14250118" cy="712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5">
            <a:extLst>
              <a:ext uri="{FF2B5EF4-FFF2-40B4-BE49-F238E27FC236}">
                <a16:creationId xmlns:a16="http://schemas.microsoft.com/office/drawing/2014/main" id="{D63977DA-DCD0-4C5C-97C0-8B90D0C4E1DE}"/>
              </a:ext>
            </a:extLst>
          </p:cNvPr>
          <p:cNvSpPr txBox="1"/>
          <p:nvPr/>
        </p:nvSpPr>
        <p:spPr>
          <a:xfrm>
            <a:off x="5355106" y="13209667"/>
            <a:ext cx="132813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>
                <a:latin typeface="Chromatica Medium" panose="00000600000000000000" pitchFamily="50" charset="0"/>
              </a:rPr>
              <a:t>Görsel: </a:t>
            </a:r>
            <a:r>
              <a:rPr lang="en-US" sz="1600" dirty="0">
                <a:latin typeface="Chromatica Medium" panose="00000600000000000000" pitchFamily="50" charset="0"/>
              </a:rPr>
              <a:t>https://www.liv-cycling.com/global/campaigns/9-tips-for-teaching-anxious-kids-to-bike/20113</a:t>
            </a:r>
          </a:p>
        </p:txBody>
      </p:sp>
    </p:spTree>
    <p:extLst>
      <p:ext uri="{BB962C8B-B14F-4D97-AF65-F5344CB8AC3E}">
        <p14:creationId xmlns:p14="http://schemas.microsoft.com/office/powerpoint/2010/main" val="8334133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6B9111-27F0-4DF7-B482-6362D002C7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Beklenen Çıktı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53253148-3307-4DCC-80BA-857E1C3B076F}"/>
              </a:ext>
            </a:extLst>
          </p:cNvPr>
          <p:cNvSpPr txBox="1"/>
          <p:nvPr/>
        </p:nvSpPr>
        <p:spPr>
          <a:xfrm>
            <a:off x="12944144" y="4019156"/>
            <a:ext cx="104776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400" b="1" dirty="0">
                <a:solidFill>
                  <a:srgbClr val="03523C"/>
                </a:solidFill>
                <a:latin typeface="Chromatica Medium" panose="00000600000000000000" pitchFamily="50" charset="0"/>
              </a:rPr>
              <a:t>İşlerini otomatiğe bağlayan ve kendine güveni yüksek</a:t>
            </a:r>
          </a:p>
        </p:txBody>
      </p:sp>
      <p:pic>
        <p:nvPicPr>
          <p:cNvPr id="4" name="Picture 2" descr="Image for post">
            <a:extLst>
              <a:ext uri="{FF2B5EF4-FFF2-40B4-BE49-F238E27FC236}">
                <a16:creationId xmlns:a16="http://schemas.microsoft.com/office/drawing/2014/main" id="{4D459454-266D-4ADD-B6EE-73078A395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78" y="2793039"/>
            <a:ext cx="11937624" cy="670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ikdörtgen 1">
            <a:extLst>
              <a:ext uri="{FF2B5EF4-FFF2-40B4-BE49-F238E27FC236}">
                <a16:creationId xmlns:a16="http://schemas.microsoft.com/office/drawing/2014/main" id="{2499C344-4417-4289-B231-77892813543F}"/>
              </a:ext>
            </a:extLst>
          </p:cNvPr>
          <p:cNvSpPr/>
          <p:nvPr/>
        </p:nvSpPr>
        <p:spPr>
          <a:xfrm>
            <a:off x="6901218" y="13156774"/>
            <a:ext cx="105815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>
                <a:latin typeface="Chromatica Medium" panose="00000600000000000000" pitchFamily="50" charset="0"/>
              </a:rPr>
              <a:t>Görsel: </a:t>
            </a:r>
            <a:r>
              <a:rPr lang="en-US" sz="1600" dirty="0">
                <a:latin typeface="Chromatica Medium" panose="00000600000000000000" pitchFamily="50" charset="0"/>
              </a:rPr>
              <a:t>https://medium.com/nsistanbul/automated-testing-nedir-1e23608a3af5</a:t>
            </a:r>
          </a:p>
        </p:txBody>
      </p:sp>
      <p:sp>
        <p:nvSpPr>
          <p:cNvPr id="6" name="Metin kutusu 9">
            <a:extLst>
              <a:ext uri="{FF2B5EF4-FFF2-40B4-BE49-F238E27FC236}">
                <a16:creationId xmlns:a16="http://schemas.microsoft.com/office/drawing/2014/main" id="{2650A0E6-DF1F-4E45-BC7C-25ED2EEA91B4}"/>
              </a:ext>
            </a:extLst>
          </p:cNvPr>
          <p:cNvSpPr txBox="1"/>
          <p:nvPr/>
        </p:nvSpPr>
        <p:spPr>
          <a:xfrm>
            <a:off x="14589040" y="7480854"/>
            <a:ext cx="75722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4400" b="1" dirty="0">
                <a:solidFill>
                  <a:srgbClr val="BEBF24"/>
                </a:solidFill>
                <a:latin typeface="Chromatica Medium" panose="00000600000000000000" pitchFamily="50" charset="0"/>
              </a:rPr>
              <a:t>ML Engineer</a:t>
            </a:r>
          </a:p>
        </p:txBody>
      </p:sp>
    </p:spTree>
    <p:extLst>
      <p:ext uri="{BB962C8B-B14F-4D97-AF65-F5344CB8AC3E}">
        <p14:creationId xmlns:p14="http://schemas.microsoft.com/office/powerpoint/2010/main" val="3835211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91D8BC-4E12-4C9E-BD67-8E80F8C4316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Geri Bildirim</a:t>
            </a:r>
          </a:p>
        </p:txBody>
      </p:sp>
      <p:sp>
        <p:nvSpPr>
          <p:cNvPr id="3" name="Metin kutusu 2">
            <a:extLst>
              <a:ext uri="{FF2B5EF4-FFF2-40B4-BE49-F238E27FC236}">
                <a16:creationId xmlns:a16="http://schemas.microsoft.com/office/drawing/2014/main" id="{FC147F71-18F2-4490-B6FE-C6FBFD0F10DB}"/>
              </a:ext>
            </a:extLst>
          </p:cNvPr>
          <p:cNvSpPr txBox="1"/>
          <p:nvPr/>
        </p:nvSpPr>
        <p:spPr>
          <a:xfrm>
            <a:off x="7309449" y="10293575"/>
            <a:ext cx="112577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tr-TR" sz="3200" dirty="0">
                <a:solidFill>
                  <a:srgbClr val="03523C"/>
                </a:solidFill>
                <a:latin typeface="Chromatica Medium" panose="00000600000000000000" pitchFamily="50" charset="0"/>
              </a:rPr>
              <a:t>Daha iyi içerik için lütfen geri bildirimde bulunun.</a:t>
            </a:r>
          </a:p>
        </p:txBody>
      </p:sp>
      <p:pic>
        <p:nvPicPr>
          <p:cNvPr id="4" name="Picture 4" descr="11 Ways To Show Employees You Appreciate Them">
            <a:extLst>
              <a:ext uri="{FF2B5EF4-FFF2-40B4-BE49-F238E27FC236}">
                <a16:creationId xmlns:a16="http://schemas.microsoft.com/office/drawing/2014/main" id="{AA8EE5C2-B318-4145-A537-251986ED4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413" y="1932318"/>
            <a:ext cx="15099170" cy="801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627030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F57DCA-AD3D-49CC-A333-0195C7E1DE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Kariyer</a:t>
            </a:r>
          </a:p>
        </p:txBody>
      </p:sp>
      <p:pic>
        <p:nvPicPr>
          <p:cNvPr id="3" name="Resim 5">
            <a:extLst>
              <a:ext uri="{FF2B5EF4-FFF2-40B4-BE49-F238E27FC236}">
                <a16:creationId xmlns:a16="http://schemas.microsoft.com/office/drawing/2014/main" id="{6FD63CE8-D744-4EA7-8371-D651693BF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361" y="4679555"/>
            <a:ext cx="11069594" cy="6325482"/>
          </a:xfrm>
          <a:prstGeom prst="rect">
            <a:avLst/>
          </a:prstGeom>
        </p:spPr>
      </p:pic>
      <p:pic>
        <p:nvPicPr>
          <p:cNvPr id="4" name="Resim 7">
            <a:extLst>
              <a:ext uri="{FF2B5EF4-FFF2-40B4-BE49-F238E27FC236}">
                <a16:creationId xmlns:a16="http://schemas.microsoft.com/office/drawing/2014/main" id="{71770D6B-B586-4C6F-839C-2EF34335F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60" y="2171876"/>
            <a:ext cx="11317280" cy="2095792"/>
          </a:xfrm>
          <a:prstGeom prst="rect">
            <a:avLst/>
          </a:prstGeom>
        </p:spPr>
      </p:pic>
      <p:sp>
        <p:nvSpPr>
          <p:cNvPr id="5" name="Metin kutusu 14">
            <a:extLst>
              <a:ext uri="{FF2B5EF4-FFF2-40B4-BE49-F238E27FC236}">
                <a16:creationId xmlns:a16="http://schemas.microsoft.com/office/drawing/2014/main" id="{B8F564FE-378D-4AB8-B76B-030F54C92317}"/>
              </a:ext>
            </a:extLst>
          </p:cNvPr>
          <p:cNvSpPr txBox="1"/>
          <p:nvPr/>
        </p:nvSpPr>
        <p:spPr>
          <a:xfrm>
            <a:off x="3140682" y="12974340"/>
            <a:ext cx="178549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hromatica Medium" panose="00000600000000000000" pitchFamily="50" charset="0"/>
              </a:rPr>
              <a:t>https://www.forbes.com/sites/cognitiveworld/2019/09/11/the-full-stack-data-scientist-myth-unicorn-or-new-normal/?sh=15ad69c42c60</a:t>
            </a:r>
          </a:p>
        </p:txBody>
      </p:sp>
    </p:spTree>
    <p:extLst>
      <p:ext uri="{BB962C8B-B14F-4D97-AF65-F5344CB8AC3E}">
        <p14:creationId xmlns:p14="http://schemas.microsoft.com/office/powerpoint/2010/main" val="3729121668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283FC4-992B-4C94-8FC3-0FC5D06F81A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Kaynaklar</a:t>
            </a:r>
          </a:p>
        </p:txBody>
      </p:sp>
      <p:pic>
        <p:nvPicPr>
          <p:cNvPr id="3" name="Resim 6">
            <a:hlinkClick r:id="rId2"/>
            <a:extLst>
              <a:ext uri="{FF2B5EF4-FFF2-40B4-BE49-F238E27FC236}">
                <a16:creationId xmlns:a16="http://schemas.microsoft.com/office/drawing/2014/main" id="{041B1491-69CF-497B-B05F-9A0DDFFCE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360" y="3368728"/>
            <a:ext cx="4953692" cy="6115904"/>
          </a:xfrm>
          <a:prstGeom prst="rect">
            <a:avLst/>
          </a:prstGeom>
        </p:spPr>
      </p:pic>
      <p:pic>
        <p:nvPicPr>
          <p:cNvPr id="4" name="Resim 10">
            <a:hlinkClick r:id="rId4"/>
            <a:extLst>
              <a:ext uri="{FF2B5EF4-FFF2-40B4-BE49-F238E27FC236}">
                <a16:creationId xmlns:a16="http://schemas.microsoft.com/office/drawing/2014/main" id="{AEFC796A-D721-418C-87D8-655E4709EE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4" t="1478"/>
          <a:stretch/>
        </p:blipFill>
        <p:spPr>
          <a:xfrm>
            <a:off x="9195758" y="3140016"/>
            <a:ext cx="4813880" cy="6344616"/>
          </a:xfrm>
          <a:prstGeom prst="rect">
            <a:avLst/>
          </a:prstGeom>
        </p:spPr>
      </p:pic>
      <p:pic>
        <p:nvPicPr>
          <p:cNvPr id="5" name="Resim 12">
            <a:hlinkClick r:id="rId6"/>
            <a:extLst>
              <a:ext uri="{FF2B5EF4-FFF2-40B4-BE49-F238E27FC236}">
                <a16:creationId xmlns:a16="http://schemas.microsoft.com/office/drawing/2014/main" id="{0288BF08-0A53-4CA1-9221-52ED6C7DAA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29329" y="3092425"/>
            <a:ext cx="4934638" cy="643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99539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2DB3C9-A1D3-4D25-BCAD-23F3056B24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Kaynaklar</a:t>
            </a:r>
          </a:p>
        </p:txBody>
      </p:sp>
      <p:pic>
        <p:nvPicPr>
          <p:cNvPr id="3" name="Resim 2">
            <a:hlinkClick r:id="rId2"/>
            <a:extLst>
              <a:ext uri="{FF2B5EF4-FFF2-40B4-BE49-F238E27FC236}">
                <a16:creationId xmlns:a16="http://schemas.microsoft.com/office/drawing/2014/main" id="{05818616-9DDE-41B5-B504-68DD0ADB3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668" y="3215251"/>
            <a:ext cx="4972744" cy="6077798"/>
          </a:xfrm>
          <a:prstGeom prst="rect">
            <a:avLst/>
          </a:prstGeom>
        </p:spPr>
      </p:pic>
      <p:pic>
        <p:nvPicPr>
          <p:cNvPr id="4" name="Resim 3">
            <a:hlinkClick r:id="rId4"/>
            <a:extLst>
              <a:ext uri="{FF2B5EF4-FFF2-40B4-BE49-F238E27FC236}">
                <a16:creationId xmlns:a16="http://schemas.microsoft.com/office/drawing/2014/main" id="{DE85C7D1-6B63-48B0-8754-42576475E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649" y="3215250"/>
            <a:ext cx="5010850" cy="6134956"/>
          </a:xfrm>
          <a:prstGeom prst="rect">
            <a:avLst/>
          </a:prstGeom>
        </p:spPr>
      </p:pic>
      <p:pic>
        <p:nvPicPr>
          <p:cNvPr id="5" name="Resim 6">
            <a:hlinkClick r:id="rId6"/>
            <a:extLst>
              <a:ext uri="{FF2B5EF4-FFF2-40B4-BE49-F238E27FC236}">
                <a16:creationId xmlns:a16="http://schemas.microsoft.com/office/drawing/2014/main" id="{099B71BF-DAA8-4735-90A4-9F38A8988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8686" y="3215251"/>
            <a:ext cx="4635208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1816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8534C3-7CBB-41AB-9848-9C6A0ECABCC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MLOps Giriş</a:t>
            </a:r>
          </a:p>
        </p:txBody>
      </p:sp>
      <p:sp>
        <p:nvSpPr>
          <p:cNvPr id="7" name="Metin kutusu 4">
            <a:extLst>
              <a:ext uri="{FF2B5EF4-FFF2-40B4-BE49-F238E27FC236}">
                <a16:creationId xmlns:a16="http://schemas.microsoft.com/office/drawing/2014/main" id="{7F1769AC-4235-4C8A-A91C-A43564E96367}"/>
              </a:ext>
            </a:extLst>
          </p:cNvPr>
          <p:cNvSpPr txBox="1"/>
          <p:nvPr/>
        </p:nvSpPr>
        <p:spPr>
          <a:xfrm>
            <a:off x="6480633" y="4087557"/>
            <a:ext cx="108592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8000" b="1" dirty="0">
                <a:solidFill>
                  <a:srgbClr val="03523C"/>
                </a:solidFill>
                <a:latin typeface="Chromatica" panose="00000500000000000000" pitchFamily="50" charset="0"/>
              </a:rPr>
              <a:t>Makine öğrenmesi modellerinin;</a:t>
            </a:r>
          </a:p>
        </p:txBody>
      </p:sp>
      <p:sp>
        <p:nvSpPr>
          <p:cNvPr id="8" name="Metin kutusu 1">
            <a:extLst>
              <a:ext uri="{FF2B5EF4-FFF2-40B4-BE49-F238E27FC236}">
                <a16:creationId xmlns:a16="http://schemas.microsoft.com/office/drawing/2014/main" id="{82E28FCA-ECD2-4CF4-8C53-89C665581568}"/>
              </a:ext>
            </a:extLst>
          </p:cNvPr>
          <p:cNvSpPr txBox="1"/>
          <p:nvPr/>
        </p:nvSpPr>
        <p:spPr>
          <a:xfrm>
            <a:off x="4688678" y="6670596"/>
            <a:ext cx="144431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8000" b="1" dirty="0">
                <a:solidFill>
                  <a:srgbClr val="404040"/>
                </a:solidFill>
                <a:latin typeface="Chromatica" panose="00000500000000000000" pitchFamily="50" charset="0"/>
              </a:rPr>
              <a:t>ancak % 22’si başarılı bir şekilde kullanılabiliyor.</a:t>
            </a:r>
          </a:p>
        </p:txBody>
      </p:sp>
      <p:sp>
        <p:nvSpPr>
          <p:cNvPr id="9" name="Dikdörtgen 2">
            <a:extLst>
              <a:ext uri="{FF2B5EF4-FFF2-40B4-BE49-F238E27FC236}">
                <a16:creationId xmlns:a16="http://schemas.microsoft.com/office/drawing/2014/main" id="{C10D7046-1276-4E9B-98B6-53C195117147}"/>
              </a:ext>
            </a:extLst>
          </p:cNvPr>
          <p:cNvSpPr/>
          <p:nvPr/>
        </p:nvSpPr>
        <p:spPr>
          <a:xfrm>
            <a:off x="6294967" y="12687943"/>
            <a:ext cx="112306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>
                <a:latin typeface="Chromatica" panose="00000800000000000000" pitchFamily="50" charset="0"/>
              </a:rPr>
              <a:t>Kaynak: https://info.deeplearning.ai/the-batch-companies-slipping-on-ai-goals-self-training-for-better-vision-muppets-and-models-china-vs-us-only-the-best-examples-proliferating-patents</a:t>
            </a:r>
          </a:p>
        </p:txBody>
      </p:sp>
    </p:spTree>
    <p:extLst>
      <p:ext uri="{BB962C8B-B14F-4D97-AF65-F5344CB8AC3E}">
        <p14:creationId xmlns:p14="http://schemas.microsoft.com/office/powerpoint/2010/main" val="2530617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39C39C-9526-42FD-A529-8DE9561EBB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MLOps Giriş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00432A3-F729-466F-8178-55314C871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83" y="1634659"/>
            <a:ext cx="19357833" cy="11184526"/>
          </a:xfrm>
          <a:prstGeom prst="rect">
            <a:avLst/>
          </a:prstGeom>
        </p:spPr>
      </p:pic>
      <p:sp>
        <p:nvSpPr>
          <p:cNvPr id="5" name="Dikdörtgen 5">
            <a:extLst>
              <a:ext uri="{FF2B5EF4-FFF2-40B4-BE49-F238E27FC236}">
                <a16:creationId xmlns:a16="http://schemas.microsoft.com/office/drawing/2014/main" id="{E27A66F1-6028-4AD9-8A19-6227CE5B76E3}"/>
              </a:ext>
            </a:extLst>
          </p:cNvPr>
          <p:cNvSpPr/>
          <p:nvPr/>
        </p:nvSpPr>
        <p:spPr>
          <a:xfrm>
            <a:off x="5998817" y="13059633"/>
            <a:ext cx="123863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600" dirty="0">
                <a:latin typeface="Chromatica" panose="00000800000000000000" pitchFamily="50" charset="0"/>
              </a:rPr>
              <a:t>https://venturebeat.com/2019/07/19/why-do-87-of-data-science-projects-never-make-it-into-production/</a:t>
            </a:r>
          </a:p>
        </p:txBody>
      </p:sp>
    </p:spTree>
    <p:extLst>
      <p:ext uri="{BB962C8B-B14F-4D97-AF65-F5344CB8AC3E}">
        <p14:creationId xmlns:p14="http://schemas.microsoft.com/office/powerpoint/2010/main" val="11695772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E10617-235D-4A4D-B294-17916E83A27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Bu eğitim niye var?</a:t>
            </a:r>
          </a:p>
        </p:txBody>
      </p:sp>
      <p:pic>
        <p:nvPicPr>
          <p:cNvPr id="4" name="Picture 2" descr="Image for post">
            <a:extLst>
              <a:ext uri="{FF2B5EF4-FFF2-40B4-BE49-F238E27FC236}">
                <a16:creationId xmlns:a16="http://schemas.microsoft.com/office/drawing/2014/main" id="{867AFB84-EDA3-4724-A7EB-AAE1C263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748756"/>
            <a:ext cx="23604331" cy="821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ikdörtgen 1">
            <a:extLst>
              <a:ext uri="{FF2B5EF4-FFF2-40B4-BE49-F238E27FC236}">
                <a16:creationId xmlns:a16="http://schemas.microsoft.com/office/drawing/2014/main" id="{94D69C7C-4421-42C6-A1A2-6EF5C77E1D8A}"/>
              </a:ext>
            </a:extLst>
          </p:cNvPr>
          <p:cNvSpPr/>
          <p:nvPr/>
        </p:nvSpPr>
        <p:spPr>
          <a:xfrm>
            <a:off x="9353150" y="7142478"/>
            <a:ext cx="1436770" cy="114808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Dikdörtgen 3">
            <a:extLst>
              <a:ext uri="{FF2B5EF4-FFF2-40B4-BE49-F238E27FC236}">
                <a16:creationId xmlns:a16="http://schemas.microsoft.com/office/drawing/2014/main" id="{DD479B4B-82ED-46C9-A1A7-AAA58C87EF46}"/>
              </a:ext>
            </a:extLst>
          </p:cNvPr>
          <p:cNvSpPr/>
          <p:nvPr/>
        </p:nvSpPr>
        <p:spPr>
          <a:xfrm>
            <a:off x="9048350" y="13151847"/>
            <a:ext cx="62872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dirty="0">
                <a:latin typeface="Chromatica" panose="00000800000000000000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Kaynak: </a:t>
            </a:r>
            <a:r>
              <a:rPr lang="en-US" sz="1600" dirty="0">
                <a:latin typeface="Chromatica" panose="00000800000000000000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Technical Debt in Machine Learning Systems</a:t>
            </a:r>
            <a:endParaRPr lang="tr-TR" sz="1600" dirty="0">
              <a:latin typeface="Chromatica" panose="000008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111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10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64F5C7-C85E-4AA0-B35B-0E22D50B2DD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Bu eğitim niye var?</a:t>
            </a:r>
          </a:p>
        </p:txBody>
      </p:sp>
      <p:sp>
        <p:nvSpPr>
          <p:cNvPr id="7" name="Metin kutusu 2">
            <a:extLst>
              <a:ext uri="{FF2B5EF4-FFF2-40B4-BE49-F238E27FC236}">
                <a16:creationId xmlns:a16="http://schemas.microsoft.com/office/drawing/2014/main" id="{34243261-71CE-4911-85E5-55EB250AF23F}"/>
              </a:ext>
            </a:extLst>
          </p:cNvPr>
          <p:cNvSpPr txBox="1"/>
          <p:nvPr/>
        </p:nvSpPr>
        <p:spPr>
          <a:xfrm>
            <a:off x="1190088" y="2094497"/>
            <a:ext cx="22689820" cy="924868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685800" indent="-685800" algn="l">
              <a:lnSpc>
                <a:spcPct val="150000"/>
              </a:lnSpc>
              <a:buAutoNum type="arabicPeriod"/>
            </a:pPr>
            <a:r>
              <a:rPr lang="tr-TR" sz="4000" dirty="0">
                <a:latin typeface="Chromatica Medium" panose="00000600000000000000" pitchFamily="50" charset="0"/>
              </a:rPr>
              <a:t>Canlı ortamda çalışmadığı sürece </a:t>
            </a:r>
            <a:r>
              <a:rPr lang="tr-TR" sz="4000" dirty="0" err="1">
                <a:latin typeface="Chromatica Medium" panose="00000600000000000000" pitchFamily="50" charset="0"/>
              </a:rPr>
              <a:t>accuracy’nin</a:t>
            </a:r>
            <a:r>
              <a:rPr lang="tr-TR" sz="4000" dirty="0">
                <a:latin typeface="Chromatica Medium" panose="00000600000000000000" pitchFamily="50" charset="0"/>
              </a:rPr>
              <a:t> % 80 veya % 90 olması fark etmez.</a:t>
            </a:r>
          </a:p>
          <a:p>
            <a:pPr marL="685800" indent="-685800" algn="l">
              <a:lnSpc>
                <a:spcPct val="150000"/>
              </a:lnSpc>
              <a:buAutoNum type="arabicPeriod"/>
            </a:pPr>
            <a:r>
              <a:rPr lang="tr-TR" sz="4000" dirty="0">
                <a:latin typeface="Chromatica Medium" panose="00000600000000000000" pitchFamily="50" charset="0"/>
              </a:rPr>
              <a:t>Model geliştirmekle iş bitmiyor belki asıl ondan sonra başlıyor.</a:t>
            </a:r>
          </a:p>
          <a:p>
            <a:pPr marL="1600200" lvl="1" indent="-6858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hromatica Medium" panose="00000600000000000000" pitchFamily="50" charset="0"/>
              </a:rPr>
              <a:t>M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hromatica Medium" panose="00000600000000000000" pitchFamily="50" charset="0"/>
              </a:rPr>
              <a:t>onitor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hromatica Medium" panose="00000600000000000000" pitchFamily="50" charset="0"/>
              </a:rPr>
              <a:t> availability of the pipeline</a:t>
            </a:r>
            <a:endParaRPr lang="tr-TR" sz="4000" dirty="0">
              <a:solidFill>
                <a:schemeClr val="tx1">
                  <a:lumMod val="75000"/>
                  <a:lumOff val="25000"/>
                </a:schemeClr>
              </a:solidFill>
              <a:latin typeface="Chromatica Medium" panose="00000600000000000000" pitchFamily="50" charset="0"/>
            </a:endParaRPr>
          </a:p>
          <a:p>
            <a:pPr marL="1600200" lvl="1" indent="-6858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hromatica Medium" panose="00000600000000000000" pitchFamily="50" charset="0"/>
              </a:rPr>
              <a:t>M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hromatica Medium" panose="00000600000000000000" pitchFamily="50" charset="0"/>
              </a:rPr>
              <a:t>onitor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hromatica Medium" panose="00000600000000000000" pitchFamily="50" charset="0"/>
              </a:rPr>
              <a:t> model accuracy over time</a:t>
            </a:r>
            <a:endParaRPr lang="tr-TR" sz="4000" dirty="0">
              <a:solidFill>
                <a:schemeClr val="tx1">
                  <a:lumMod val="75000"/>
                  <a:lumOff val="25000"/>
                </a:schemeClr>
              </a:solidFill>
              <a:latin typeface="Chromatica Medium" panose="00000600000000000000" pitchFamily="50" charset="0"/>
            </a:endParaRPr>
          </a:p>
          <a:p>
            <a:pPr marL="1600200" lvl="1" indent="-6858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hromatica Medium" panose="00000600000000000000" pitchFamily="50" charset="0"/>
              </a:rPr>
              <a:t>C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hromatica Medium" panose="00000600000000000000" pitchFamily="50" charset="0"/>
              </a:rPr>
              <a:t>ontinuously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hromatica Medium" panose="00000600000000000000" pitchFamily="50" charset="0"/>
              </a:rPr>
              <a:t> retrain the model with new data points</a:t>
            </a:r>
            <a:endParaRPr lang="tr-TR" sz="4000" dirty="0">
              <a:solidFill>
                <a:schemeClr val="tx1">
                  <a:lumMod val="75000"/>
                  <a:lumOff val="25000"/>
                </a:schemeClr>
              </a:solidFill>
              <a:latin typeface="Chromatica Medium" panose="00000600000000000000" pitchFamily="50" charset="0"/>
            </a:endParaRPr>
          </a:p>
          <a:p>
            <a:pPr marL="1600200" lvl="1" indent="-6858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hromatica Medium" panose="00000600000000000000" pitchFamily="50" charset="0"/>
              </a:rPr>
              <a:t>V</a:t>
            </a:r>
            <a:r>
              <a:rPr 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hromatica Medium" panose="00000600000000000000" pitchFamily="50" charset="0"/>
              </a:rPr>
              <a:t>ersion</a:t>
            </a: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hromatica Medium" panose="00000600000000000000" pitchFamily="50" charset="0"/>
              </a:rPr>
              <a:t> code, models, and maybe even datasets</a:t>
            </a:r>
            <a:endParaRPr lang="tr-TR" sz="4000" dirty="0">
              <a:solidFill>
                <a:schemeClr val="tx1">
                  <a:lumMod val="75000"/>
                  <a:lumOff val="25000"/>
                </a:schemeClr>
              </a:solidFill>
              <a:latin typeface="Chromatica Medium" panose="00000600000000000000" pitchFamily="50" charset="0"/>
            </a:endParaRPr>
          </a:p>
          <a:p>
            <a:pPr marL="1600200" lvl="1" indent="-6858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Chromatica Medium" panose="00000600000000000000" pitchFamily="50" charset="0"/>
              </a:rPr>
              <a:t>Maintenance, </a:t>
            </a:r>
            <a:r>
              <a:rPr lang="tr-T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hromatica Medium" panose="00000600000000000000" pitchFamily="50" charset="0"/>
              </a:rPr>
              <a:t>Backup</a:t>
            </a:r>
            <a:endParaRPr lang="tr-TR" sz="4000" dirty="0">
              <a:solidFill>
                <a:schemeClr val="tx1">
                  <a:lumMod val="75000"/>
                  <a:lumOff val="25000"/>
                </a:schemeClr>
              </a:solidFill>
              <a:latin typeface="Chromatica Medium" panose="00000600000000000000" pitchFamily="50" charset="0"/>
            </a:endParaRPr>
          </a:p>
          <a:p>
            <a:pPr marL="1600200" lvl="1" indent="-6858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tr-T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hromatica Medium" panose="00000600000000000000" pitchFamily="50" charset="0"/>
              </a:rPr>
              <a:t>Troubleshooting</a:t>
            </a:r>
            <a:endParaRPr lang="tr-TR" sz="4000" dirty="0">
              <a:solidFill>
                <a:schemeClr val="tx1">
                  <a:lumMod val="75000"/>
                  <a:lumOff val="25000"/>
                </a:schemeClr>
              </a:solidFill>
              <a:latin typeface="Chromatica Medium" panose="00000600000000000000" pitchFamily="50" charset="0"/>
            </a:endParaRPr>
          </a:p>
          <a:p>
            <a:pPr lvl="1" indent="-914400" algn="l">
              <a:lnSpc>
                <a:spcPct val="150000"/>
              </a:lnSpc>
              <a:buFont typeface="+mj-lt"/>
              <a:buAutoNum type="arabicPeriod" startAt="3"/>
            </a:pPr>
            <a:r>
              <a:rPr lang="tr-TR" sz="4000" dirty="0">
                <a:latin typeface="Chromatica Medium" panose="00000600000000000000" pitchFamily="50" charset="0"/>
              </a:rPr>
              <a:t>Model geliştirme aşamasının bile % 80’i veri ile boğuşmakla geçiyor.</a:t>
            </a:r>
          </a:p>
          <a:p>
            <a:pPr lvl="1" indent="-914400" algn="l">
              <a:lnSpc>
                <a:spcPct val="150000"/>
              </a:lnSpc>
              <a:buFont typeface="+mj-lt"/>
              <a:buAutoNum type="arabicPeriod" startAt="3"/>
            </a:pPr>
            <a:r>
              <a:rPr lang="tr-TR" sz="4000" dirty="0">
                <a:latin typeface="Chromatica Medium" panose="00000600000000000000" pitchFamily="50" charset="0"/>
              </a:rPr>
              <a:t>Bazı kurum/şirketler bunların hepsini veri bilimcilerden bekleyebiliyor.</a:t>
            </a:r>
          </a:p>
        </p:txBody>
      </p:sp>
    </p:spTree>
    <p:extLst>
      <p:ext uri="{BB962C8B-B14F-4D97-AF65-F5344CB8AC3E}">
        <p14:creationId xmlns:p14="http://schemas.microsoft.com/office/powerpoint/2010/main" val="2519068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3AFC3B-1BB0-4EFE-82B7-E6C286588ED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tr-TR" dirty="0"/>
              <a:t>Bu eğitim niye var? </a:t>
            </a:r>
            <a:r>
              <a:rPr lang="tr-TR" dirty="0">
                <a:solidFill>
                  <a:srgbClr val="03523C"/>
                </a:solidFill>
              </a:rPr>
              <a:t>Gerçek Dünya</a:t>
            </a:r>
          </a:p>
        </p:txBody>
      </p:sp>
      <p:sp>
        <p:nvSpPr>
          <p:cNvPr id="4" name="Metin kutusu 1">
            <a:extLst>
              <a:ext uri="{FF2B5EF4-FFF2-40B4-BE49-F238E27FC236}">
                <a16:creationId xmlns:a16="http://schemas.microsoft.com/office/drawing/2014/main" id="{D6325623-7172-4971-A082-7A0C31459553}"/>
              </a:ext>
            </a:extLst>
          </p:cNvPr>
          <p:cNvSpPr txBox="1"/>
          <p:nvPr/>
        </p:nvSpPr>
        <p:spPr>
          <a:xfrm>
            <a:off x="2898647" y="3265170"/>
            <a:ext cx="17921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4000" b="1" dirty="0">
                <a:solidFill>
                  <a:srgbClr val="292929"/>
                </a:solidFill>
                <a:latin typeface="Chromatica Medium" panose="00000600000000000000" pitchFamily="50" charset="0"/>
              </a:rPr>
              <a:t>X şirketiyle görüştük modeli onların yazılımına entegre ediyoruz. </a:t>
            </a:r>
            <a:endParaRPr lang="tr-TR" sz="4000" dirty="0">
              <a:latin typeface="Chromatica Medium" panose="00000600000000000000" pitchFamily="50" charset="0"/>
            </a:endParaRPr>
          </a:p>
        </p:txBody>
      </p:sp>
      <p:sp>
        <p:nvSpPr>
          <p:cNvPr id="5" name="Metin kutusu 8">
            <a:extLst>
              <a:ext uri="{FF2B5EF4-FFF2-40B4-BE49-F238E27FC236}">
                <a16:creationId xmlns:a16="http://schemas.microsoft.com/office/drawing/2014/main" id="{409FC623-86FB-4A3D-9334-2938515F09C2}"/>
              </a:ext>
            </a:extLst>
          </p:cNvPr>
          <p:cNvSpPr txBox="1"/>
          <p:nvPr/>
        </p:nvSpPr>
        <p:spPr>
          <a:xfrm>
            <a:off x="2898647" y="5471962"/>
            <a:ext cx="17921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4000" b="1" dirty="0">
                <a:solidFill>
                  <a:srgbClr val="292929"/>
                </a:solidFill>
                <a:latin typeface="Chromatica Medium" panose="00000600000000000000" pitchFamily="50" charset="0"/>
              </a:rPr>
              <a:t>Önümüzdeki ay çalışsın. </a:t>
            </a:r>
            <a:endParaRPr lang="tr-TR" sz="4000" dirty="0">
              <a:latin typeface="Chromatica Medium" panose="00000600000000000000" pitchFamily="50" charset="0"/>
            </a:endParaRPr>
          </a:p>
        </p:txBody>
      </p:sp>
      <p:sp>
        <p:nvSpPr>
          <p:cNvPr id="6" name="Metin kutusu 9">
            <a:extLst>
              <a:ext uri="{FF2B5EF4-FFF2-40B4-BE49-F238E27FC236}">
                <a16:creationId xmlns:a16="http://schemas.microsoft.com/office/drawing/2014/main" id="{2393DF3C-FA1C-4C35-8052-8689F6846650}"/>
              </a:ext>
            </a:extLst>
          </p:cNvPr>
          <p:cNvSpPr txBox="1"/>
          <p:nvPr/>
        </p:nvSpPr>
        <p:spPr>
          <a:xfrm>
            <a:off x="3039323" y="7869207"/>
            <a:ext cx="17921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4000" b="1" dirty="0">
                <a:solidFill>
                  <a:srgbClr val="292929"/>
                </a:solidFill>
                <a:latin typeface="Chromatica Medium" panose="00000600000000000000" pitchFamily="50" charset="0"/>
              </a:rPr>
              <a:t>Bir API yazalım. </a:t>
            </a:r>
            <a:endParaRPr lang="tr-TR" sz="4000" dirty="0">
              <a:latin typeface="Chromatica Medium" panose="00000600000000000000" pitchFamily="50" charset="0"/>
            </a:endParaRPr>
          </a:p>
        </p:txBody>
      </p:sp>
      <p:sp>
        <p:nvSpPr>
          <p:cNvPr id="7" name="Metin kutusu 10">
            <a:extLst>
              <a:ext uri="{FF2B5EF4-FFF2-40B4-BE49-F238E27FC236}">
                <a16:creationId xmlns:a16="http://schemas.microsoft.com/office/drawing/2014/main" id="{D47CE858-32AA-424F-ABF4-022200FDE50A}"/>
              </a:ext>
            </a:extLst>
          </p:cNvPr>
          <p:cNvSpPr txBox="1"/>
          <p:nvPr/>
        </p:nvSpPr>
        <p:spPr>
          <a:xfrm>
            <a:off x="3039324" y="9981448"/>
            <a:ext cx="17921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tr-TR" sz="4000" b="1" dirty="0">
                <a:solidFill>
                  <a:srgbClr val="292929"/>
                </a:solidFill>
                <a:latin typeface="Chromatica Medium" panose="00000600000000000000" pitchFamily="50" charset="0"/>
              </a:rPr>
              <a:t>Veri setleri onları S3’ündeymiş oradan alırsınız.</a:t>
            </a:r>
            <a:endParaRPr lang="tr-TR" sz="4000" dirty="0">
              <a:latin typeface="Chromatica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3087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Eğitim Adı">
  <a:themeElements>
    <a:clrScheme name="Miuul Renk Paleti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2" id="{888531EB-B80A-DC4E-87AD-AD8478769648}" vid="{6D0E7461-0100-8046-8FFF-5C1D91E67DD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Eğitim Adı</Template>
  <TotalTime>3268</TotalTime>
  <Words>1436</Words>
  <Application>Microsoft Office PowerPoint</Application>
  <PresentationFormat>Custom</PresentationFormat>
  <Paragraphs>300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Calibri</vt:lpstr>
      <vt:lpstr>Chromatica</vt:lpstr>
      <vt:lpstr>Chromatica Medium</vt:lpstr>
      <vt:lpstr>Helvetica Neue</vt:lpstr>
      <vt:lpstr>Helvetica Neue Medium</vt:lpstr>
      <vt:lpstr>Roboto</vt:lpstr>
      <vt:lpstr>Wingdings</vt:lpstr>
      <vt:lpstr>Eğitim Adı</vt:lpstr>
      <vt:lpstr>MLOps Bootcamp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 Bilimciler için Python Programlama</dc:title>
  <dc:creator>oytun@miuul.com</dc:creator>
  <cp:keywords>KİŞİSEL</cp:keywords>
  <cp:lastModifiedBy>Erkan ŞİRİN</cp:lastModifiedBy>
  <cp:revision>53</cp:revision>
  <dcterms:created xsi:type="dcterms:W3CDTF">2021-05-22T14:24:12Z</dcterms:created>
  <dcterms:modified xsi:type="dcterms:W3CDTF">2023-05-13T08:05:16Z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5c265fff-2cfb-43cd-9bb6-1e19dbbd9086</vt:lpwstr>
  </property>
  <property fmtid="{D5CDD505-2E9C-101B-9397-08002B2CF9AE}" pid="3" name="TURKCELLCLASSIFICATION">
    <vt:lpwstr>KİŞİSEL</vt:lpwstr>
  </property>
</Properties>
</file>